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6" r:id="rId6"/>
    <p:sldId id="279" r:id="rId7"/>
    <p:sldId id="291" r:id="rId8"/>
    <p:sldId id="276" r:id="rId9"/>
    <p:sldId id="293" r:id="rId10"/>
    <p:sldId id="274" r:id="rId11"/>
    <p:sldId id="283" r:id="rId12"/>
    <p:sldId id="294" r:id="rId13"/>
    <p:sldId id="277" r:id="rId14"/>
    <p:sldId id="295" r:id="rId15"/>
    <p:sldId id="296" r:id="rId16"/>
    <p:sldId id="29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988A5-F62C-4A35-A3E9-4501225605DB}">
          <p14:sldIdLst>
            <p14:sldId id="256"/>
            <p14:sldId id="286"/>
            <p14:sldId id="279"/>
            <p14:sldId id="291"/>
            <p14:sldId id="276"/>
            <p14:sldId id="293"/>
          </p14:sldIdLst>
        </p14:section>
        <p14:section name="Untitled Section" id="{8D0F22E5-1D55-4FD7-B4C5-923078CC09CC}">
          <p14:sldIdLst>
            <p14:sldId id="274"/>
            <p14:sldId id="283"/>
            <p14:sldId id="294"/>
            <p14:sldId id="277"/>
            <p14:sldId id="295"/>
            <p14:sldId id="296"/>
            <p14:sldId id="29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6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6" Type="http://schemas.openxmlformats.org/officeDocument/2006/relationships/image" Target="../media/image22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A5687-2B4A-479F-9433-B017BCA49E3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6A23AC-3023-418E-9ECD-E03A3B0D9786}">
      <dgm:prSet/>
      <dgm:spPr/>
      <dgm:t>
        <a:bodyPr/>
        <a:lstStyle/>
        <a:p>
          <a:r>
            <a:rPr lang="en-US" b="1" dirty="0"/>
            <a:t>PROGRAMMATIC ADVERTISING</a:t>
          </a:r>
        </a:p>
      </dgm:t>
    </dgm:pt>
    <dgm:pt modelId="{57CF5AF5-822F-4D25-8FFD-21AB55584B24}" type="parTrans" cxnId="{FEB8CBAB-6926-4BDD-AD3D-BEC41BA99B63}">
      <dgm:prSet/>
      <dgm:spPr/>
      <dgm:t>
        <a:bodyPr/>
        <a:lstStyle/>
        <a:p>
          <a:endParaRPr lang="en-US"/>
        </a:p>
      </dgm:t>
    </dgm:pt>
    <dgm:pt modelId="{B3FEEE5F-E1BB-4F27-97D5-32CFF9B3B2F2}" type="sibTrans" cxnId="{FEB8CBAB-6926-4BDD-AD3D-BEC41BA99B63}">
      <dgm:prSet/>
      <dgm:spPr/>
      <dgm:t>
        <a:bodyPr/>
        <a:lstStyle/>
        <a:p>
          <a:endParaRPr lang="en-US"/>
        </a:p>
      </dgm:t>
    </dgm:pt>
    <dgm:pt modelId="{C3FD17CF-3537-49C6-9FCE-BA84F4D1C063}">
      <dgm:prSet/>
      <dgm:spPr/>
      <dgm:t>
        <a:bodyPr/>
        <a:lstStyle/>
        <a:p>
          <a:r>
            <a:rPr lang="en-US" b="1"/>
            <a:t>RTB MECHANICS</a:t>
          </a:r>
        </a:p>
      </dgm:t>
    </dgm:pt>
    <dgm:pt modelId="{FB4B8706-0650-4CD0-9D41-47F093727B36}" type="parTrans" cxnId="{67AD519B-FF54-49EA-8FB2-BF9A6C9EF075}">
      <dgm:prSet/>
      <dgm:spPr/>
      <dgm:t>
        <a:bodyPr/>
        <a:lstStyle/>
        <a:p>
          <a:endParaRPr lang="en-US"/>
        </a:p>
      </dgm:t>
    </dgm:pt>
    <dgm:pt modelId="{31F8F28E-D6A0-45F0-9E57-3133F4F511FA}" type="sibTrans" cxnId="{67AD519B-FF54-49EA-8FB2-BF9A6C9EF075}">
      <dgm:prSet/>
      <dgm:spPr/>
      <dgm:t>
        <a:bodyPr/>
        <a:lstStyle/>
        <a:p>
          <a:endParaRPr lang="en-US"/>
        </a:p>
      </dgm:t>
    </dgm:pt>
    <dgm:pt modelId="{A02C0D43-F963-457C-83D5-B5B5332225DF}">
      <dgm:prSet/>
      <dgm:spPr/>
      <dgm:t>
        <a:bodyPr/>
        <a:lstStyle/>
        <a:p>
          <a:r>
            <a:rPr lang="en-US" b="1" dirty="0"/>
            <a:t>AD TECH LANDSCAPE</a:t>
          </a:r>
        </a:p>
      </dgm:t>
    </dgm:pt>
    <dgm:pt modelId="{3C43EF8B-7D3F-4DD1-978D-CE825C20B0BD}" type="parTrans" cxnId="{FC1B1B65-3BF9-4544-8D03-E1756CBDCE3E}">
      <dgm:prSet/>
      <dgm:spPr/>
      <dgm:t>
        <a:bodyPr/>
        <a:lstStyle/>
        <a:p>
          <a:endParaRPr lang="en-US"/>
        </a:p>
      </dgm:t>
    </dgm:pt>
    <dgm:pt modelId="{39F0123B-5BF9-46AC-B742-E50CA4E4FFC0}" type="sibTrans" cxnId="{FC1B1B65-3BF9-4544-8D03-E1756CBDCE3E}">
      <dgm:prSet/>
      <dgm:spPr/>
      <dgm:t>
        <a:bodyPr/>
        <a:lstStyle/>
        <a:p>
          <a:endParaRPr lang="en-US"/>
        </a:p>
      </dgm:t>
    </dgm:pt>
    <dgm:pt modelId="{F3EAEC6A-3889-43A5-B128-581A3CB29BB2}">
      <dgm:prSet/>
      <dgm:spPr/>
      <dgm:t>
        <a:bodyPr/>
        <a:lstStyle/>
        <a:p>
          <a:r>
            <a:rPr lang="en-US" b="1" dirty="0"/>
            <a:t>STACKADAPT’S VALUE ADDITION</a:t>
          </a:r>
        </a:p>
      </dgm:t>
    </dgm:pt>
    <dgm:pt modelId="{329FAC1B-DC01-48BD-A21F-A71EA14548EB}" type="parTrans" cxnId="{064272E3-9A68-473A-A9C4-221C93A15F84}">
      <dgm:prSet/>
      <dgm:spPr/>
      <dgm:t>
        <a:bodyPr/>
        <a:lstStyle/>
        <a:p>
          <a:endParaRPr lang="en-US"/>
        </a:p>
      </dgm:t>
    </dgm:pt>
    <dgm:pt modelId="{BA71744B-3155-49F4-8881-9B3F405E9893}" type="sibTrans" cxnId="{064272E3-9A68-473A-A9C4-221C93A15F84}">
      <dgm:prSet/>
      <dgm:spPr/>
      <dgm:t>
        <a:bodyPr/>
        <a:lstStyle/>
        <a:p>
          <a:endParaRPr lang="en-US"/>
        </a:p>
      </dgm:t>
    </dgm:pt>
    <dgm:pt modelId="{8DA660DC-474E-4D5E-9002-6D28E8AC9F26}">
      <dgm:prSet/>
      <dgm:spPr/>
      <dgm:t>
        <a:bodyPr/>
        <a:lstStyle/>
        <a:p>
          <a:r>
            <a:rPr lang="en-US" b="1" dirty="0"/>
            <a:t>DATA OVERVIEW</a:t>
          </a:r>
        </a:p>
      </dgm:t>
    </dgm:pt>
    <dgm:pt modelId="{38B723E8-DD41-4CA4-B208-7EF11031DBCE}" type="parTrans" cxnId="{07053A49-8A84-47CB-8AE9-82E8D25E2E80}">
      <dgm:prSet/>
      <dgm:spPr/>
      <dgm:t>
        <a:bodyPr/>
        <a:lstStyle/>
        <a:p>
          <a:endParaRPr lang="en-US"/>
        </a:p>
      </dgm:t>
    </dgm:pt>
    <dgm:pt modelId="{6AFD05AC-88C4-45EC-8FFB-0BE58BDD4F55}" type="sibTrans" cxnId="{07053A49-8A84-47CB-8AE9-82E8D25E2E80}">
      <dgm:prSet/>
      <dgm:spPr/>
      <dgm:t>
        <a:bodyPr/>
        <a:lstStyle/>
        <a:p>
          <a:endParaRPr lang="en-US"/>
        </a:p>
      </dgm:t>
    </dgm:pt>
    <dgm:pt modelId="{853ED699-3201-45AE-90BF-576F34FB4108}">
      <dgm:prSet/>
      <dgm:spPr/>
      <dgm:t>
        <a:bodyPr/>
        <a:lstStyle/>
        <a:p>
          <a:r>
            <a:rPr lang="en-US" b="1" dirty="0"/>
            <a:t>FORECAST ANALYSIS</a:t>
          </a:r>
        </a:p>
      </dgm:t>
    </dgm:pt>
    <dgm:pt modelId="{47C93D85-0739-41F5-B03A-CDDB5D706774}" type="parTrans" cxnId="{9CFD8819-FF76-4A8A-9770-26BC15BA1D43}">
      <dgm:prSet/>
      <dgm:spPr/>
      <dgm:t>
        <a:bodyPr/>
        <a:lstStyle/>
        <a:p>
          <a:endParaRPr lang="en-US"/>
        </a:p>
      </dgm:t>
    </dgm:pt>
    <dgm:pt modelId="{4A648A34-D0AB-4E64-B5E6-BF3795F99F0C}" type="sibTrans" cxnId="{9CFD8819-FF76-4A8A-9770-26BC15BA1D43}">
      <dgm:prSet/>
      <dgm:spPr/>
      <dgm:t>
        <a:bodyPr/>
        <a:lstStyle/>
        <a:p>
          <a:endParaRPr lang="en-US"/>
        </a:p>
      </dgm:t>
    </dgm:pt>
    <dgm:pt modelId="{EE2D4553-3586-42A6-BE71-0887CBFC3462}">
      <dgm:prSet/>
      <dgm:spPr/>
      <dgm:t>
        <a:bodyPr/>
        <a:lstStyle/>
        <a:p>
          <a:r>
            <a:rPr lang="en-US" b="1"/>
            <a:t>MARKET INSIGHTS</a:t>
          </a:r>
        </a:p>
      </dgm:t>
    </dgm:pt>
    <dgm:pt modelId="{990FE4A9-494F-4A87-8E50-E74104DEEACA}" type="parTrans" cxnId="{2D8509B6-4B32-48E5-A3E0-D2FF043B5418}">
      <dgm:prSet/>
      <dgm:spPr/>
      <dgm:t>
        <a:bodyPr/>
        <a:lstStyle/>
        <a:p>
          <a:endParaRPr lang="en-US"/>
        </a:p>
      </dgm:t>
    </dgm:pt>
    <dgm:pt modelId="{FF118F5B-C965-4029-B6B1-BBA8C44076C7}" type="sibTrans" cxnId="{2D8509B6-4B32-48E5-A3E0-D2FF043B5418}">
      <dgm:prSet/>
      <dgm:spPr/>
      <dgm:t>
        <a:bodyPr/>
        <a:lstStyle/>
        <a:p>
          <a:endParaRPr lang="en-US"/>
        </a:p>
      </dgm:t>
    </dgm:pt>
    <dgm:pt modelId="{8EC38E75-8777-43F1-9EA9-1F382497B64A}">
      <dgm:prSet/>
      <dgm:spPr/>
      <dgm:t>
        <a:bodyPr/>
        <a:lstStyle/>
        <a:p>
          <a:r>
            <a:rPr lang="en-US" b="1"/>
            <a:t>SUMMARY</a:t>
          </a:r>
        </a:p>
      </dgm:t>
    </dgm:pt>
    <dgm:pt modelId="{0B0F73AA-A469-431C-BBA6-310A388EE431}" type="parTrans" cxnId="{1B0F5E39-AA9F-4771-BEE6-FBE93A2D6ADB}">
      <dgm:prSet/>
      <dgm:spPr/>
      <dgm:t>
        <a:bodyPr/>
        <a:lstStyle/>
        <a:p>
          <a:endParaRPr lang="en-US"/>
        </a:p>
      </dgm:t>
    </dgm:pt>
    <dgm:pt modelId="{7813DCA7-6968-4DE7-B4DB-59CCA41FE401}" type="sibTrans" cxnId="{1B0F5E39-AA9F-4771-BEE6-FBE93A2D6ADB}">
      <dgm:prSet/>
      <dgm:spPr/>
      <dgm:t>
        <a:bodyPr/>
        <a:lstStyle/>
        <a:p>
          <a:endParaRPr lang="en-US"/>
        </a:p>
      </dgm:t>
    </dgm:pt>
    <dgm:pt modelId="{068C5060-041C-4D03-B9E2-B0F183438BB4}" type="pres">
      <dgm:prSet presAssocID="{05FA5687-2B4A-479F-9433-B017BCA49E31}" presName="root" presStyleCnt="0">
        <dgm:presLayoutVars>
          <dgm:dir/>
          <dgm:resizeHandles val="exact"/>
        </dgm:presLayoutVars>
      </dgm:prSet>
      <dgm:spPr/>
    </dgm:pt>
    <dgm:pt modelId="{C68010E3-BAB6-4359-9270-117A2548F06B}" type="pres">
      <dgm:prSet presAssocID="{05FA5687-2B4A-479F-9433-B017BCA49E31}" presName="container" presStyleCnt="0">
        <dgm:presLayoutVars>
          <dgm:dir/>
          <dgm:resizeHandles val="exact"/>
        </dgm:presLayoutVars>
      </dgm:prSet>
      <dgm:spPr/>
    </dgm:pt>
    <dgm:pt modelId="{476ADDDA-10B9-4AE5-9ED1-F098B19E540D}" type="pres">
      <dgm:prSet presAssocID="{DE6A23AC-3023-418E-9ECD-E03A3B0D9786}" presName="compNode" presStyleCnt="0"/>
      <dgm:spPr/>
    </dgm:pt>
    <dgm:pt modelId="{2800C0FD-4E2C-4FB9-9BA5-F3F7C6A8103D}" type="pres">
      <dgm:prSet presAssocID="{DE6A23AC-3023-418E-9ECD-E03A3B0D9786}" presName="iconBgRect" presStyleLbl="bgShp" presStyleIdx="0" presStyleCnt="8"/>
      <dgm:spPr/>
    </dgm:pt>
    <dgm:pt modelId="{722AE386-C926-4F82-9B4F-8E1EB1CEE335}" type="pres">
      <dgm:prSet presAssocID="{DE6A23AC-3023-418E-9ECD-E03A3B0D978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D9F1708-8C0B-45F0-97C3-CDAD79BFCA87}" type="pres">
      <dgm:prSet presAssocID="{DE6A23AC-3023-418E-9ECD-E03A3B0D9786}" presName="spaceRect" presStyleCnt="0"/>
      <dgm:spPr/>
    </dgm:pt>
    <dgm:pt modelId="{B1224ED9-37EB-4FE2-BEB6-230672838730}" type="pres">
      <dgm:prSet presAssocID="{DE6A23AC-3023-418E-9ECD-E03A3B0D9786}" presName="textRect" presStyleLbl="revTx" presStyleIdx="0" presStyleCnt="8">
        <dgm:presLayoutVars>
          <dgm:chMax val="1"/>
          <dgm:chPref val="1"/>
        </dgm:presLayoutVars>
      </dgm:prSet>
      <dgm:spPr/>
    </dgm:pt>
    <dgm:pt modelId="{201C75AE-17E4-4395-971A-180550E965DB}" type="pres">
      <dgm:prSet presAssocID="{B3FEEE5F-E1BB-4F27-97D5-32CFF9B3B2F2}" presName="sibTrans" presStyleLbl="sibTrans2D1" presStyleIdx="0" presStyleCnt="0"/>
      <dgm:spPr/>
    </dgm:pt>
    <dgm:pt modelId="{EF679F61-7618-4A8D-893F-7A8451D6708D}" type="pres">
      <dgm:prSet presAssocID="{C3FD17CF-3537-49C6-9FCE-BA84F4D1C063}" presName="compNode" presStyleCnt="0"/>
      <dgm:spPr/>
    </dgm:pt>
    <dgm:pt modelId="{91FF8B2B-767D-4F0F-A8C4-BE2B93C7C187}" type="pres">
      <dgm:prSet presAssocID="{C3FD17CF-3537-49C6-9FCE-BA84F4D1C063}" presName="iconBgRect" presStyleLbl="bgShp" presStyleIdx="1" presStyleCnt="8"/>
      <dgm:spPr/>
    </dgm:pt>
    <dgm:pt modelId="{0BEE273C-7D7C-4CBB-8B9A-8A22D9EF3D14}" type="pres">
      <dgm:prSet presAssocID="{C3FD17CF-3537-49C6-9FCE-BA84F4D1C06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7428DDD-E61A-4291-AC0B-E1A16E21B866}" type="pres">
      <dgm:prSet presAssocID="{C3FD17CF-3537-49C6-9FCE-BA84F4D1C063}" presName="spaceRect" presStyleCnt="0"/>
      <dgm:spPr/>
    </dgm:pt>
    <dgm:pt modelId="{0B8428F1-F494-4306-9E1A-3956E5B03090}" type="pres">
      <dgm:prSet presAssocID="{C3FD17CF-3537-49C6-9FCE-BA84F4D1C063}" presName="textRect" presStyleLbl="revTx" presStyleIdx="1" presStyleCnt="8">
        <dgm:presLayoutVars>
          <dgm:chMax val="1"/>
          <dgm:chPref val="1"/>
        </dgm:presLayoutVars>
      </dgm:prSet>
      <dgm:spPr/>
    </dgm:pt>
    <dgm:pt modelId="{59530F89-6663-4E90-B51D-E336945733C0}" type="pres">
      <dgm:prSet presAssocID="{31F8F28E-D6A0-45F0-9E57-3133F4F511FA}" presName="sibTrans" presStyleLbl="sibTrans2D1" presStyleIdx="0" presStyleCnt="0"/>
      <dgm:spPr/>
    </dgm:pt>
    <dgm:pt modelId="{BE47CDD5-7EF1-41B6-BB57-13919DD616CD}" type="pres">
      <dgm:prSet presAssocID="{A02C0D43-F963-457C-83D5-B5B5332225DF}" presName="compNode" presStyleCnt="0"/>
      <dgm:spPr/>
    </dgm:pt>
    <dgm:pt modelId="{5A27A096-F725-4ACE-85C7-9F15178C83E6}" type="pres">
      <dgm:prSet presAssocID="{A02C0D43-F963-457C-83D5-B5B5332225DF}" presName="iconBgRect" presStyleLbl="bgShp" presStyleIdx="2" presStyleCnt="8"/>
      <dgm:spPr/>
    </dgm:pt>
    <dgm:pt modelId="{80CCCDA2-41A2-4021-9118-772236638A95}" type="pres">
      <dgm:prSet presAssocID="{A02C0D43-F963-457C-83D5-B5B5332225D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2A09F3B-0852-43EB-A364-9DB19DF479C4}" type="pres">
      <dgm:prSet presAssocID="{A02C0D43-F963-457C-83D5-B5B5332225DF}" presName="spaceRect" presStyleCnt="0"/>
      <dgm:spPr/>
    </dgm:pt>
    <dgm:pt modelId="{E98ADD91-2252-499E-ABF7-C69B5463CF5F}" type="pres">
      <dgm:prSet presAssocID="{A02C0D43-F963-457C-83D5-B5B5332225DF}" presName="textRect" presStyleLbl="revTx" presStyleIdx="2" presStyleCnt="8">
        <dgm:presLayoutVars>
          <dgm:chMax val="1"/>
          <dgm:chPref val="1"/>
        </dgm:presLayoutVars>
      </dgm:prSet>
      <dgm:spPr/>
    </dgm:pt>
    <dgm:pt modelId="{D7F3DD08-8507-4B0C-AC84-A8D6226386EC}" type="pres">
      <dgm:prSet presAssocID="{39F0123B-5BF9-46AC-B742-E50CA4E4FFC0}" presName="sibTrans" presStyleLbl="sibTrans2D1" presStyleIdx="0" presStyleCnt="0"/>
      <dgm:spPr/>
    </dgm:pt>
    <dgm:pt modelId="{8F96D9E0-79AB-4980-8AB7-20BE87A6B3F1}" type="pres">
      <dgm:prSet presAssocID="{F3EAEC6A-3889-43A5-B128-581A3CB29BB2}" presName="compNode" presStyleCnt="0"/>
      <dgm:spPr/>
    </dgm:pt>
    <dgm:pt modelId="{B1550D18-EFAA-4C9E-AA15-7EC373D1F698}" type="pres">
      <dgm:prSet presAssocID="{F3EAEC6A-3889-43A5-B128-581A3CB29BB2}" presName="iconBgRect" presStyleLbl="bgShp" presStyleIdx="3" presStyleCnt="8"/>
      <dgm:spPr/>
    </dgm:pt>
    <dgm:pt modelId="{1B239BE9-EB10-495C-810E-68166DD4FD8D}" type="pres">
      <dgm:prSet presAssocID="{F3EAEC6A-3889-43A5-B128-581A3CB29BB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70F580-6D89-4A63-9FE5-B6401733B7BA}" type="pres">
      <dgm:prSet presAssocID="{F3EAEC6A-3889-43A5-B128-581A3CB29BB2}" presName="spaceRect" presStyleCnt="0"/>
      <dgm:spPr/>
    </dgm:pt>
    <dgm:pt modelId="{943DCE57-AF60-4BDB-B48E-E31C9D21A04A}" type="pres">
      <dgm:prSet presAssocID="{F3EAEC6A-3889-43A5-B128-581A3CB29BB2}" presName="textRect" presStyleLbl="revTx" presStyleIdx="3" presStyleCnt="8">
        <dgm:presLayoutVars>
          <dgm:chMax val="1"/>
          <dgm:chPref val="1"/>
        </dgm:presLayoutVars>
      </dgm:prSet>
      <dgm:spPr/>
    </dgm:pt>
    <dgm:pt modelId="{1538FC62-2637-43CC-9D44-8CD820B97B4B}" type="pres">
      <dgm:prSet presAssocID="{BA71744B-3155-49F4-8881-9B3F405E9893}" presName="sibTrans" presStyleLbl="sibTrans2D1" presStyleIdx="0" presStyleCnt="0"/>
      <dgm:spPr/>
    </dgm:pt>
    <dgm:pt modelId="{DA0E0404-4A93-43F7-987A-CA580FB7D0A6}" type="pres">
      <dgm:prSet presAssocID="{8DA660DC-474E-4D5E-9002-6D28E8AC9F26}" presName="compNode" presStyleCnt="0"/>
      <dgm:spPr/>
    </dgm:pt>
    <dgm:pt modelId="{4EEF477F-80C5-41B8-A097-8320B63A5BB3}" type="pres">
      <dgm:prSet presAssocID="{8DA660DC-474E-4D5E-9002-6D28E8AC9F26}" presName="iconBgRect" presStyleLbl="bgShp" presStyleIdx="4" presStyleCnt="8"/>
      <dgm:spPr/>
    </dgm:pt>
    <dgm:pt modelId="{3E194C4A-6677-49A3-8240-D66713DA02E2}" type="pres">
      <dgm:prSet presAssocID="{8DA660DC-474E-4D5E-9002-6D28E8AC9F2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F4ED767-A5E2-4E96-9320-199A868D6112}" type="pres">
      <dgm:prSet presAssocID="{8DA660DC-474E-4D5E-9002-6D28E8AC9F26}" presName="spaceRect" presStyleCnt="0"/>
      <dgm:spPr/>
    </dgm:pt>
    <dgm:pt modelId="{4A01945A-60BA-4DFC-9347-0B9DBC1E3EF3}" type="pres">
      <dgm:prSet presAssocID="{8DA660DC-474E-4D5E-9002-6D28E8AC9F26}" presName="textRect" presStyleLbl="revTx" presStyleIdx="4" presStyleCnt="8">
        <dgm:presLayoutVars>
          <dgm:chMax val="1"/>
          <dgm:chPref val="1"/>
        </dgm:presLayoutVars>
      </dgm:prSet>
      <dgm:spPr/>
    </dgm:pt>
    <dgm:pt modelId="{64D7B629-7129-44C7-90C5-26C5B1C6AE4A}" type="pres">
      <dgm:prSet presAssocID="{6AFD05AC-88C4-45EC-8FFB-0BE58BDD4F55}" presName="sibTrans" presStyleLbl="sibTrans2D1" presStyleIdx="0" presStyleCnt="0"/>
      <dgm:spPr/>
    </dgm:pt>
    <dgm:pt modelId="{94A4206F-3041-4392-86B3-5A5B1A3CD935}" type="pres">
      <dgm:prSet presAssocID="{853ED699-3201-45AE-90BF-576F34FB4108}" presName="compNode" presStyleCnt="0"/>
      <dgm:spPr/>
    </dgm:pt>
    <dgm:pt modelId="{07E60EF8-225B-4157-AB06-1937023127FD}" type="pres">
      <dgm:prSet presAssocID="{853ED699-3201-45AE-90BF-576F34FB4108}" presName="iconBgRect" presStyleLbl="bgShp" presStyleIdx="5" presStyleCnt="8"/>
      <dgm:spPr/>
    </dgm:pt>
    <dgm:pt modelId="{2775DEFA-E5CA-4FEE-B4CF-220C67928584}" type="pres">
      <dgm:prSet presAssocID="{853ED699-3201-45AE-90BF-576F34FB410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55EA94B-C6C8-4C7E-8E4C-D0C982BB8070}" type="pres">
      <dgm:prSet presAssocID="{853ED699-3201-45AE-90BF-576F34FB4108}" presName="spaceRect" presStyleCnt="0"/>
      <dgm:spPr/>
    </dgm:pt>
    <dgm:pt modelId="{617E17E6-2817-4C2A-81B1-E9C99F31F04B}" type="pres">
      <dgm:prSet presAssocID="{853ED699-3201-45AE-90BF-576F34FB4108}" presName="textRect" presStyleLbl="revTx" presStyleIdx="5" presStyleCnt="8">
        <dgm:presLayoutVars>
          <dgm:chMax val="1"/>
          <dgm:chPref val="1"/>
        </dgm:presLayoutVars>
      </dgm:prSet>
      <dgm:spPr/>
    </dgm:pt>
    <dgm:pt modelId="{1B133CDE-8302-4CC0-BC99-A580874F60DF}" type="pres">
      <dgm:prSet presAssocID="{4A648A34-D0AB-4E64-B5E6-BF3795F99F0C}" presName="sibTrans" presStyleLbl="sibTrans2D1" presStyleIdx="0" presStyleCnt="0"/>
      <dgm:spPr/>
    </dgm:pt>
    <dgm:pt modelId="{4D137DDC-FD3F-448B-99F7-DDB697D7713B}" type="pres">
      <dgm:prSet presAssocID="{EE2D4553-3586-42A6-BE71-0887CBFC3462}" presName="compNode" presStyleCnt="0"/>
      <dgm:spPr/>
    </dgm:pt>
    <dgm:pt modelId="{CC50D82D-A001-4697-BA87-A73DCDC2C0A6}" type="pres">
      <dgm:prSet presAssocID="{EE2D4553-3586-42A6-BE71-0887CBFC3462}" presName="iconBgRect" presStyleLbl="bgShp" presStyleIdx="6" presStyleCnt="8"/>
      <dgm:spPr/>
    </dgm:pt>
    <dgm:pt modelId="{D4C45555-F596-4CCF-A8DE-08B0E5B5AEC5}" type="pres">
      <dgm:prSet presAssocID="{EE2D4553-3586-42A6-BE71-0887CBFC346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5BBA94E-AF4F-4F28-8A81-94CB71DECCCE}" type="pres">
      <dgm:prSet presAssocID="{EE2D4553-3586-42A6-BE71-0887CBFC3462}" presName="spaceRect" presStyleCnt="0"/>
      <dgm:spPr/>
    </dgm:pt>
    <dgm:pt modelId="{8CCC7CFC-5F75-4041-8608-8E098B21DDCE}" type="pres">
      <dgm:prSet presAssocID="{EE2D4553-3586-42A6-BE71-0887CBFC3462}" presName="textRect" presStyleLbl="revTx" presStyleIdx="6" presStyleCnt="8">
        <dgm:presLayoutVars>
          <dgm:chMax val="1"/>
          <dgm:chPref val="1"/>
        </dgm:presLayoutVars>
      </dgm:prSet>
      <dgm:spPr/>
    </dgm:pt>
    <dgm:pt modelId="{5BF46133-BDBA-45A7-B9A1-6A9FDE134B15}" type="pres">
      <dgm:prSet presAssocID="{FF118F5B-C965-4029-B6B1-BBA8C44076C7}" presName="sibTrans" presStyleLbl="sibTrans2D1" presStyleIdx="0" presStyleCnt="0"/>
      <dgm:spPr/>
    </dgm:pt>
    <dgm:pt modelId="{0FA7CD11-E2C9-4C4C-B1FD-0DBCF0496178}" type="pres">
      <dgm:prSet presAssocID="{8EC38E75-8777-43F1-9EA9-1F382497B64A}" presName="compNode" presStyleCnt="0"/>
      <dgm:spPr/>
    </dgm:pt>
    <dgm:pt modelId="{832E0047-9CA6-4E6A-9E9C-E28733C6381B}" type="pres">
      <dgm:prSet presAssocID="{8EC38E75-8777-43F1-9EA9-1F382497B64A}" presName="iconBgRect" presStyleLbl="bgShp" presStyleIdx="7" presStyleCnt="8"/>
      <dgm:spPr/>
    </dgm:pt>
    <dgm:pt modelId="{CF7E122C-DF83-446D-A4E4-FA9817A6D6BE}" type="pres">
      <dgm:prSet presAssocID="{8EC38E75-8777-43F1-9EA9-1F382497B64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F5B27C8-2518-42C5-A3C1-165747C767E1}" type="pres">
      <dgm:prSet presAssocID="{8EC38E75-8777-43F1-9EA9-1F382497B64A}" presName="spaceRect" presStyleCnt="0"/>
      <dgm:spPr/>
    </dgm:pt>
    <dgm:pt modelId="{FFCC2DB9-1269-489A-82DC-76009BCD1813}" type="pres">
      <dgm:prSet presAssocID="{8EC38E75-8777-43F1-9EA9-1F382497B64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4E14102-CA19-4E28-9CC2-6FDC0DF8128C}" type="presOf" srcId="{05FA5687-2B4A-479F-9433-B017BCA49E31}" destId="{068C5060-041C-4D03-B9E2-B0F183438BB4}" srcOrd="0" destOrd="0" presId="urn:microsoft.com/office/officeart/2018/2/layout/IconCircleList"/>
    <dgm:cxn modelId="{FF34EB15-E44A-4620-9146-8444871448E1}" type="presOf" srcId="{FF118F5B-C965-4029-B6B1-BBA8C44076C7}" destId="{5BF46133-BDBA-45A7-B9A1-6A9FDE134B15}" srcOrd="0" destOrd="0" presId="urn:microsoft.com/office/officeart/2018/2/layout/IconCircleList"/>
    <dgm:cxn modelId="{9CFD8819-FF76-4A8A-9770-26BC15BA1D43}" srcId="{05FA5687-2B4A-479F-9433-B017BCA49E31}" destId="{853ED699-3201-45AE-90BF-576F34FB4108}" srcOrd="5" destOrd="0" parTransId="{47C93D85-0739-41F5-B03A-CDDB5D706774}" sibTransId="{4A648A34-D0AB-4E64-B5E6-BF3795F99F0C}"/>
    <dgm:cxn modelId="{404B161F-E23B-4114-9734-E10F7C09CCCA}" type="presOf" srcId="{BA71744B-3155-49F4-8881-9B3F405E9893}" destId="{1538FC62-2637-43CC-9D44-8CD820B97B4B}" srcOrd="0" destOrd="0" presId="urn:microsoft.com/office/officeart/2018/2/layout/IconCircleList"/>
    <dgm:cxn modelId="{A79A4226-8846-45B2-9FA4-26C97D1B70EE}" type="presOf" srcId="{B3FEEE5F-E1BB-4F27-97D5-32CFF9B3B2F2}" destId="{201C75AE-17E4-4395-971A-180550E965DB}" srcOrd="0" destOrd="0" presId="urn:microsoft.com/office/officeart/2018/2/layout/IconCircleList"/>
    <dgm:cxn modelId="{C4AB552C-4125-4645-82F6-BDB96FCBF429}" type="presOf" srcId="{EE2D4553-3586-42A6-BE71-0887CBFC3462}" destId="{8CCC7CFC-5F75-4041-8608-8E098B21DDCE}" srcOrd="0" destOrd="0" presId="urn:microsoft.com/office/officeart/2018/2/layout/IconCircleList"/>
    <dgm:cxn modelId="{1B0F5E39-AA9F-4771-BEE6-FBE93A2D6ADB}" srcId="{05FA5687-2B4A-479F-9433-B017BCA49E31}" destId="{8EC38E75-8777-43F1-9EA9-1F382497B64A}" srcOrd="7" destOrd="0" parTransId="{0B0F73AA-A469-431C-BBA6-310A388EE431}" sibTransId="{7813DCA7-6968-4DE7-B4DB-59CCA41FE401}"/>
    <dgm:cxn modelId="{6BB3C260-88A2-4758-A879-0DBCF862567E}" type="presOf" srcId="{8EC38E75-8777-43F1-9EA9-1F382497B64A}" destId="{FFCC2DB9-1269-489A-82DC-76009BCD1813}" srcOrd="0" destOrd="0" presId="urn:microsoft.com/office/officeart/2018/2/layout/IconCircleList"/>
    <dgm:cxn modelId="{FC1B1B65-3BF9-4544-8D03-E1756CBDCE3E}" srcId="{05FA5687-2B4A-479F-9433-B017BCA49E31}" destId="{A02C0D43-F963-457C-83D5-B5B5332225DF}" srcOrd="2" destOrd="0" parTransId="{3C43EF8B-7D3F-4DD1-978D-CE825C20B0BD}" sibTransId="{39F0123B-5BF9-46AC-B742-E50CA4E4FFC0}"/>
    <dgm:cxn modelId="{07053A49-8A84-47CB-8AE9-82E8D25E2E80}" srcId="{05FA5687-2B4A-479F-9433-B017BCA49E31}" destId="{8DA660DC-474E-4D5E-9002-6D28E8AC9F26}" srcOrd="4" destOrd="0" parTransId="{38B723E8-DD41-4CA4-B208-7EF11031DBCE}" sibTransId="{6AFD05AC-88C4-45EC-8FFB-0BE58BDD4F55}"/>
    <dgm:cxn modelId="{B5FCB473-C818-4FD0-B78C-9B2D30BA8DA3}" type="presOf" srcId="{F3EAEC6A-3889-43A5-B128-581A3CB29BB2}" destId="{943DCE57-AF60-4BDB-B48E-E31C9D21A04A}" srcOrd="0" destOrd="0" presId="urn:microsoft.com/office/officeart/2018/2/layout/IconCircleList"/>
    <dgm:cxn modelId="{AEE1285A-62F9-409B-B702-F8BAADFA03A3}" type="presOf" srcId="{C3FD17CF-3537-49C6-9FCE-BA84F4D1C063}" destId="{0B8428F1-F494-4306-9E1A-3956E5B03090}" srcOrd="0" destOrd="0" presId="urn:microsoft.com/office/officeart/2018/2/layout/IconCircleList"/>
    <dgm:cxn modelId="{9BC2925A-F766-4926-B6BB-D64959C18FD6}" type="presOf" srcId="{8DA660DC-474E-4D5E-9002-6D28E8AC9F26}" destId="{4A01945A-60BA-4DFC-9347-0B9DBC1E3EF3}" srcOrd="0" destOrd="0" presId="urn:microsoft.com/office/officeart/2018/2/layout/IconCircleList"/>
    <dgm:cxn modelId="{FD251A7D-CB4A-4AF4-83F4-19306FEB7765}" type="presOf" srcId="{4A648A34-D0AB-4E64-B5E6-BF3795F99F0C}" destId="{1B133CDE-8302-4CC0-BC99-A580874F60DF}" srcOrd="0" destOrd="0" presId="urn:microsoft.com/office/officeart/2018/2/layout/IconCircleList"/>
    <dgm:cxn modelId="{A79A6B80-51EF-4AEE-8276-F4CCC6F01B7C}" type="presOf" srcId="{39F0123B-5BF9-46AC-B742-E50CA4E4FFC0}" destId="{D7F3DD08-8507-4B0C-AC84-A8D6226386EC}" srcOrd="0" destOrd="0" presId="urn:microsoft.com/office/officeart/2018/2/layout/IconCircleList"/>
    <dgm:cxn modelId="{ED474F96-0389-45FB-A0B8-CA622CB822D1}" type="presOf" srcId="{DE6A23AC-3023-418E-9ECD-E03A3B0D9786}" destId="{B1224ED9-37EB-4FE2-BEB6-230672838730}" srcOrd="0" destOrd="0" presId="urn:microsoft.com/office/officeart/2018/2/layout/IconCircleList"/>
    <dgm:cxn modelId="{67AD519B-FF54-49EA-8FB2-BF9A6C9EF075}" srcId="{05FA5687-2B4A-479F-9433-B017BCA49E31}" destId="{C3FD17CF-3537-49C6-9FCE-BA84F4D1C063}" srcOrd="1" destOrd="0" parTransId="{FB4B8706-0650-4CD0-9D41-47F093727B36}" sibTransId="{31F8F28E-D6A0-45F0-9E57-3133F4F511FA}"/>
    <dgm:cxn modelId="{4D88E5AA-8DE1-4882-AE22-D7DD52E577AA}" type="presOf" srcId="{6AFD05AC-88C4-45EC-8FFB-0BE58BDD4F55}" destId="{64D7B629-7129-44C7-90C5-26C5B1C6AE4A}" srcOrd="0" destOrd="0" presId="urn:microsoft.com/office/officeart/2018/2/layout/IconCircleList"/>
    <dgm:cxn modelId="{FEB8CBAB-6926-4BDD-AD3D-BEC41BA99B63}" srcId="{05FA5687-2B4A-479F-9433-B017BCA49E31}" destId="{DE6A23AC-3023-418E-9ECD-E03A3B0D9786}" srcOrd="0" destOrd="0" parTransId="{57CF5AF5-822F-4D25-8FFD-21AB55584B24}" sibTransId="{B3FEEE5F-E1BB-4F27-97D5-32CFF9B3B2F2}"/>
    <dgm:cxn modelId="{2D8509B6-4B32-48E5-A3E0-D2FF043B5418}" srcId="{05FA5687-2B4A-479F-9433-B017BCA49E31}" destId="{EE2D4553-3586-42A6-BE71-0887CBFC3462}" srcOrd="6" destOrd="0" parTransId="{990FE4A9-494F-4A87-8E50-E74104DEEACA}" sibTransId="{FF118F5B-C965-4029-B6B1-BBA8C44076C7}"/>
    <dgm:cxn modelId="{C3E19EBE-6616-4A55-A150-DBDDE0108FC0}" type="presOf" srcId="{31F8F28E-D6A0-45F0-9E57-3133F4F511FA}" destId="{59530F89-6663-4E90-B51D-E336945733C0}" srcOrd="0" destOrd="0" presId="urn:microsoft.com/office/officeart/2018/2/layout/IconCircleList"/>
    <dgm:cxn modelId="{B685E2CF-6D06-45CA-9078-E44AF8589442}" type="presOf" srcId="{A02C0D43-F963-457C-83D5-B5B5332225DF}" destId="{E98ADD91-2252-499E-ABF7-C69B5463CF5F}" srcOrd="0" destOrd="0" presId="urn:microsoft.com/office/officeart/2018/2/layout/IconCircleList"/>
    <dgm:cxn modelId="{064272E3-9A68-473A-A9C4-221C93A15F84}" srcId="{05FA5687-2B4A-479F-9433-B017BCA49E31}" destId="{F3EAEC6A-3889-43A5-B128-581A3CB29BB2}" srcOrd="3" destOrd="0" parTransId="{329FAC1B-DC01-48BD-A21F-A71EA14548EB}" sibTransId="{BA71744B-3155-49F4-8881-9B3F405E9893}"/>
    <dgm:cxn modelId="{03584CFA-E532-47DB-BDF5-2C72D9E1BE82}" type="presOf" srcId="{853ED699-3201-45AE-90BF-576F34FB4108}" destId="{617E17E6-2817-4C2A-81B1-E9C99F31F04B}" srcOrd="0" destOrd="0" presId="urn:microsoft.com/office/officeart/2018/2/layout/IconCircleList"/>
    <dgm:cxn modelId="{FE71C751-F5F7-4569-BABE-FB38BB53570B}" type="presParOf" srcId="{068C5060-041C-4D03-B9E2-B0F183438BB4}" destId="{C68010E3-BAB6-4359-9270-117A2548F06B}" srcOrd="0" destOrd="0" presId="urn:microsoft.com/office/officeart/2018/2/layout/IconCircleList"/>
    <dgm:cxn modelId="{906C84FB-E80A-4CDF-99C9-E5FC9BB36EEF}" type="presParOf" srcId="{C68010E3-BAB6-4359-9270-117A2548F06B}" destId="{476ADDDA-10B9-4AE5-9ED1-F098B19E540D}" srcOrd="0" destOrd="0" presId="urn:microsoft.com/office/officeart/2018/2/layout/IconCircleList"/>
    <dgm:cxn modelId="{3041CB8B-35B7-4F9F-A059-C3CD9682FA6B}" type="presParOf" srcId="{476ADDDA-10B9-4AE5-9ED1-F098B19E540D}" destId="{2800C0FD-4E2C-4FB9-9BA5-F3F7C6A8103D}" srcOrd="0" destOrd="0" presId="urn:microsoft.com/office/officeart/2018/2/layout/IconCircleList"/>
    <dgm:cxn modelId="{BF736A72-BA3E-46B6-A75A-C6D12B1ECCAC}" type="presParOf" srcId="{476ADDDA-10B9-4AE5-9ED1-F098B19E540D}" destId="{722AE386-C926-4F82-9B4F-8E1EB1CEE335}" srcOrd="1" destOrd="0" presId="urn:microsoft.com/office/officeart/2018/2/layout/IconCircleList"/>
    <dgm:cxn modelId="{A5956F1B-388A-4B96-9D8B-982F816601AC}" type="presParOf" srcId="{476ADDDA-10B9-4AE5-9ED1-F098B19E540D}" destId="{8D9F1708-8C0B-45F0-97C3-CDAD79BFCA87}" srcOrd="2" destOrd="0" presId="urn:microsoft.com/office/officeart/2018/2/layout/IconCircleList"/>
    <dgm:cxn modelId="{971BF554-4523-4A9F-9087-E0A240EBF099}" type="presParOf" srcId="{476ADDDA-10B9-4AE5-9ED1-F098B19E540D}" destId="{B1224ED9-37EB-4FE2-BEB6-230672838730}" srcOrd="3" destOrd="0" presId="urn:microsoft.com/office/officeart/2018/2/layout/IconCircleList"/>
    <dgm:cxn modelId="{797FA3BE-D07A-4267-941F-0D4A4AE866BB}" type="presParOf" srcId="{C68010E3-BAB6-4359-9270-117A2548F06B}" destId="{201C75AE-17E4-4395-971A-180550E965DB}" srcOrd="1" destOrd="0" presId="urn:microsoft.com/office/officeart/2018/2/layout/IconCircleList"/>
    <dgm:cxn modelId="{FF6794C1-373C-4FE5-AEF8-599F27D2509F}" type="presParOf" srcId="{C68010E3-BAB6-4359-9270-117A2548F06B}" destId="{EF679F61-7618-4A8D-893F-7A8451D6708D}" srcOrd="2" destOrd="0" presId="urn:microsoft.com/office/officeart/2018/2/layout/IconCircleList"/>
    <dgm:cxn modelId="{A7E6F62A-B225-45E2-84F6-9413721D4101}" type="presParOf" srcId="{EF679F61-7618-4A8D-893F-7A8451D6708D}" destId="{91FF8B2B-767D-4F0F-A8C4-BE2B93C7C187}" srcOrd="0" destOrd="0" presId="urn:microsoft.com/office/officeart/2018/2/layout/IconCircleList"/>
    <dgm:cxn modelId="{6928540C-5D7F-4BC4-8181-E1052A2EF0BC}" type="presParOf" srcId="{EF679F61-7618-4A8D-893F-7A8451D6708D}" destId="{0BEE273C-7D7C-4CBB-8B9A-8A22D9EF3D14}" srcOrd="1" destOrd="0" presId="urn:microsoft.com/office/officeart/2018/2/layout/IconCircleList"/>
    <dgm:cxn modelId="{8387D3D4-2412-44A4-8306-BBB8AEC92CBA}" type="presParOf" srcId="{EF679F61-7618-4A8D-893F-7A8451D6708D}" destId="{07428DDD-E61A-4291-AC0B-E1A16E21B866}" srcOrd="2" destOrd="0" presId="urn:microsoft.com/office/officeart/2018/2/layout/IconCircleList"/>
    <dgm:cxn modelId="{A02CD701-51FE-42EE-B46C-35FD70CD4B36}" type="presParOf" srcId="{EF679F61-7618-4A8D-893F-7A8451D6708D}" destId="{0B8428F1-F494-4306-9E1A-3956E5B03090}" srcOrd="3" destOrd="0" presId="urn:microsoft.com/office/officeart/2018/2/layout/IconCircleList"/>
    <dgm:cxn modelId="{5099AA89-9B19-4B30-8A8A-42AFE70CCFD6}" type="presParOf" srcId="{C68010E3-BAB6-4359-9270-117A2548F06B}" destId="{59530F89-6663-4E90-B51D-E336945733C0}" srcOrd="3" destOrd="0" presId="urn:microsoft.com/office/officeart/2018/2/layout/IconCircleList"/>
    <dgm:cxn modelId="{0C5E189F-632C-4E0F-AB2E-C87BB10EFAD0}" type="presParOf" srcId="{C68010E3-BAB6-4359-9270-117A2548F06B}" destId="{BE47CDD5-7EF1-41B6-BB57-13919DD616CD}" srcOrd="4" destOrd="0" presId="urn:microsoft.com/office/officeart/2018/2/layout/IconCircleList"/>
    <dgm:cxn modelId="{A553054C-A245-4FE8-9A92-6AF1EC12947F}" type="presParOf" srcId="{BE47CDD5-7EF1-41B6-BB57-13919DD616CD}" destId="{5A27A096-F725-4ACE-85C7-9F15178C83E6}" srcOrd="0" destOrd="0" presId="urn:microsoft.com/office/officeart/2018/2/layout/IconCircleList"/>
    <dgm:cxn modelId="{A3264A04-9391-43A0-83CC-665D1361F4C4}" type="presParOf" srcId="{BE47CDD5-7EF1-41B6-BB57-13919DD616CD}" destId="{80CCCDA2-41A2-4021-9118-772236638A95}" srcOrd="1" destOrd="0" presId="urn:microsoft.com/office/officeart/2018/2/layout/IconCircleList"/>
    <dgm:cxn modelId="{CD413822-D2D1-4ABC-8362-D74F974C2DA0}" type="presParOf" srcId="{BE47CDD5-7EF1-41B6-BB57-13919DD616CD}" destId="{D2A09F3B-0852-43EB-A364-9DB19DF479C4}" srcOrd="2" destOrd="0" presId="urn:microsoft.com/office/officeart/2018/2/layout/IconCircleList"/>
    <dgm:cxn modelId="{DF0AB664-388A-4CAD-8991-50C1D7B27F23}" type="presParOf" srcId="{BE47CDD5-7EF1-41B6-BB57-13919DD616CD}" destId="{E98ADD91-2252-499E-ABF7-C69B5463CF5F}" srcOrd="3" destOrd="0" presId="urn:microsoft.com/office/officeart/2018/2/layout/IconCircleList"/>
    <dgm:cxn modelId="{F4D8CDE9-0352-49AD-8BE1-D5A61A696A8A}" type="presParOf" srcId="{C68010E3-BAB6-4359-9270-117A2548F06B}" destId="{D7F3DD08-8507-4B0C-AC84-A8D6226386EC}" srcOrd="5" destOrd="0" presId="urn:microsoft.com/office/officeart/2018/2/layout/IconCircleList"/>
    <dgm:cxn modelId="{E6CD64E0-5C26-4327-8EBF-A35BE2ABAA74}" type="presParOf" srcId="{C68010E3-BAB6-4359-9270-117A2548F06B}" destId="{8F96D9E0-79AB-4980-8AB7-20BE87A6B3F1}" srcOrd="6" destOrd="0" presId="urn:microsoft.com/office/officeart/2018/2/layout/IconCircleList"/>
    <dgm:cxn modelId="{380B2B7C-7BE4-45D2-A60C-B547CCB6729F}" type="presParOf" srcId="{8F96D9E0-79AB-4980-8AB7-20BE87A6B3F1}" destId="{B1550D18-EFAA-4C9E-AA15-7EC373D1F698}" srcOrd="0" destOrd="0" presId="urn:microsoft.com/office/officeart/2018/2/layout/IconCircleList"/>
    <dgm:cxn modelId="{D3CBBCE8-1F1F-4DAA-80E0-C64446BD4A5F}" type="presParOf" srcId="{8F96D9E0-79AB-4980-8AB7-20BE87A6B3F1}" destId="{1B239BE9-EB10-495C-810E-68166DD4FD8D}" srcOrd="1" destOrd="0" presId="urn:microsoft.com/office/officeart/2018/2/layout/IconCircleList"/>
    <dgm:cxn modelId="{2AC54333-F395-4CF2-B4DF-05D5E9FB458E}" type="presParOf" srcId="{8F96D9E0-79AB-4980-8AB7-20BE87A6B3F1}" destId="{C870F580-6D89-4A63-9FE5-B6401733B7BA}" srcOrd="2" destOrd="0" presId="urn:microsoft.com/office/officeart/2018/2/layout/IconCircleList"/>
    <dgm:cxn modelId="{2A348EBF-22E2-487D-A513-AB5489EEB64F}" type="presParOf" srcId="{8F96D9E0-79AB-4980-8AB7-20BE87A6B3F1}" destId="{943DCE57-AF60-4BDB-B48E-E31C9D21A04A}" srcOrd="3" destOrd="0" presId="urn:microsoft.com/office/officeart/2018/2/layout/IconCircleList"/>
    <dgm:cxn modelId="{71721EA5-5C71-497D-A52F-132C3C080659}" type="presParOf" srcId="{C68010E3-BAB6-4359-9270-117A2548F06B}" destId="{1538FC62-2637-43CC-9D44-8CD820B97B4B}" srcOrd="7" destOrd="0" presId="urn:microsoft.com/office/officeart/2018/2/layout/IconCircleList"/>
    <dgm:cxn modelId="{AABF7835-D7C1-4F19-8BE9-8D8BE25E00BA}" type="presParOf" srcId="{C68010E3-BAB6-4359-9270-117A2548F06B}" destId="{DA0E0404-4A93-43F7-987A-CA580FB7D0A6}" srcOrd="8" destOrd="0" presId="urn:microsoft.com/office/officeart/2018/2/layout/IconCircleList"/>
    <dgm:cxn modelId="{819661D6-9B8F-458B-88E5-66B770B09E09}" type="presParOf" srcId="{DA0E0404-4A93-43F7-987A-CA580FB7D0A6}" destId="{4EEF477F-80C5-41B8-A097-8320B63A5BB3}" srcOrd="0" destOrd="0" presId="urn:microsoft.com/office/officeart/2018/2/layout/IconCircleList"/>
    <dgm:cxn modelId="{5F8A9B59-3A3A-4B69-B536-14C2526ADFCF}" type="presParOf" srcId="{DA0E0404-4A93-43F7-987A-CA580FB7D0A6}" destId="{3E194C4A-6677-49A3-8240-D66713DA02E2}" srcOrd="1" destOrd="0" presId="urn:microsoft.com/office/officeart/2018/2/layout/IconCircleList"/>
    <dgm:cxn modelId="{B207E781-9240-4AAF-BC29-60B4A3A7EF27}" type="presParOf" srcId="{DA0E0404-4A93-43F7-987A-CA580FB7D0A6}" destId="{0F4ED767-A5E2-4E96-9320-199A868D6112}" srcOrd="2" destOrd="0" presId="urn:microsoft.com/office/officeart/2018/2/layout/IconCircleList"/>
    <dgm:cxn modelId="{B2010F83-6A5C-4566-82B3-386FC2F3B7C0}" type="presParOf" srcId="{DA0E0404-4A93-43F7-987A-CA580FB7D0A6}" destId="{4A01945A-60BA-4DFC-9347-0B9DBC1E3EF3}" srcOrd="3" destOrd="0" presId="urn:microsoft.com/office/officeart/2018/2/layout/IconCircleList"/>
    <dgm:cxn modelId="{C7F7611C-FCD3-4293-8A37-32773569D3EF}" type="presParOf" srcId="{C68010E3-BAB6-4359-9270-117A2548F06B}" destId="{64D7B629-7129-44C7-90C5-26C5B1C6AE4A}" srcOrd="9" destOrd="0" presId="urn:microsoft.com/office/officeart/2018/2/layout/IconCircleList"/>
    <dgm:cxn modelId="{DE3BFA8E-674F-4084-8611-BA4390AB8774}" type="presParOf" srcId="{C68010E3-BAB6-4359-9270-117A2548F06B}" destId="{94A4206F-3041-4392-86B3-5A5B1A3CD935}" srcOrd="10" destOrd="0" presId="urn:microsoft.com/office/officeart/2018/2/layout/IconCircleList"/>
    <dgm:cxn modelId="{60C1D9BC-D50A-44AF-B1FB-C7CF5E2B9781}" type="presParOf" srcId="{94A4206F-3041-4392-86B3-5A5B1A3CD935}" destId="{07E60EF8-225B-4157-AB06-1937023127FD}" srcOrd="0" destOrd="0" presId="urn:microsoft.com/office/officeart/2018/2/layout/IconCircleList"/>
    <dgm:cxn modelId="{F8337A28-030D-4D79-B3CF-5F7DC3A020E3}" type="presParOf" srcId="{94A4206F-3041-4392-86B3-5A5B1A3CD935}" destId="{2775DEFA-E5CA-4FEE-B4CF-220C67928584}" srcOrd="1" destOrd="0" presId="urn:microsoft.com/office/officeart/2018/2/layout/IconCircleList"/>
    <dgm:cxn modelId="{60DB1A86-BB7C-4685-92F5-68976BC0B68D}" type="presParOf" srcId="{94A4206F-3041-4392-86B3-5A5B1A3CD935}" destId="{555EA94B-C6C8-4C7E-8E4C-D0C982BB8070}" srcOrd="2" destOrd="0" presId="urn:microsoft.com/office/officeart/2018/2/layout/IconCircleList"/>
    <dgm:cxn modelId="{FF7BBD08-1955-4A83-AE1A-DDBB28B7AC85}" type="presParOf" srcId="{94A4206F-3041-4392-86B3-5A5B1A3CD935}" destId="{617E17E6-2817-4C2A-81B1-E9C99F31F04B}" srcOrd="3" destOrd="0" presId="urn:microsoft.com/office/officeart/2018/2/layout/IconCircleList"/>
    <dgm:cxn modelId="{84B1C3BD-B722-4840-AB2A-BFECBA433A6D}" type="presParOf" srcId="{C68010E3-BAB6-4359-9270-117A2548F06B}" destId="{1B133CDE-8302-4CC0-BC99-A580874F60DF}" srcOrd="11" destOrd="0" presId="urn:microsoft.com/office/officeart/2018/2/layout/IconCircleList"/>
    <dgm:cxn modelId="{2730B1B8-2AE1-44DC-87C4-39D16F1496C2}" type="presParOf" srcId="{C68010E3-BAB6-4359-9270-117A2548F06B}" destId="{4D137DDC-FD3F-448B-99F7-DDB697D7713B}" srcOrd="12" destOrd="0" presId="urn:microsoft.com/office/officeart/2018/2/layout/IconCircleList"/>
    <dgm:cxn modelId="{EFE8C953-6A3D-44FF-9106-0398D125A555}" type="presParOf" srcId="{4D137DDC-FD3F-448B-99F7-DDB697D7713B}" destId="{CC50D82D-A001-4697-BA87-A73DCDC2C0A6}" srcOrd="0" destOrd="0" presId="urn:microsoft.com/office/officeart/2018/2/layout/IconCircleList"/>
    <dgm:cxn modelId="{212732C3-A73B-4478-A07E-1D5FBF684246}" type="presParOf" srcId="{4D137DDC-FD3F-448B-99F7-DDB697D7713B}" destId="{D4C45555-F596-4CCF-A8DE-08B0E5B5AEC5}" srcOrd="1" destOrd="0" presId="urn:microsoft.com/office/officeart/2018/2/layout/IconCircleList"/>
    <dgm:cxn modelId="{81A6A7C2-EFE9-4075-B981-37B10990CD1B}" type="presParOf" srcId="{4D137DDC-FD3F-448B-99F7-DDB697D7713B}" destId="{95BBA94E-AF4F-4F28-8A81-94CB71DECCCE}" srcOrd="2" destOrd="0" presId="urn:microsoft.com/office/officeart/2018/2/layout/IconCircleList"/>
    <dgm:cxn modelId="{A0B5087E-4D4A-456D-8093-77CC5C65899A}" type="presParOf" srcId="{4D137DDC-FD3F-448B-99F7-DDB697D7713B}" destId="{8CCC7CFC-5F75-4041-8608-8E098B21DDCE}" srcOrd="3" destOrd="0" presId="urn:microsoft.com/office/officeart/2018/2/layout/IconCircleList"/>
    <dgm:cxn modelId="{94A16829-6DFA-436A-995C-7D0A58152B0D}" type="presParOf" srcId="{C68010E3-BAB6-4359-9270-117A2548F06B}" destId="{5BF46133-BDBA-45A7-B9A1-6A9FDE134B15}" srcOrd="13" destOrd="0" presId="urn:microsoft.com/office/officeart/2018/2/layout/IconCircleList"/>
    <dgm:cxn modelId="{5ECDE787-4E7C-4AAA-9F44-08FD1518F05C}" type="presParOf" srcId="{C68010E3-BAB6-4359-9270-117A2548F06B}" destId="{0FA7CD11-E2C9-4C4C-B1FD-0DBCF0496178}" srcOrd="14" destOrd="0" presId="urn:microsoft.com/office/officeart/2018/2/layout/IconCircleList"/>
    <dgm:cxn modelId="{59AD4EA2-3062-4E67-AE45-DE98DF60B823}" type="presParOf" srcId="{0FA7CD11-E2C9-4C4C-B1FD-0DBCF0496178}" destId="{832E0047-9CA6-4E6A-9E9C-E28733C6381B}" srcOrd="0" destOrd="0" presId="urn:microsoft.com/office/officeart/2018/2/layout/IconCircleList"/>
    <dgm:cxn modelId="{2EF961A8-4FB3-4A23-994B-82D92E046726}" type="presParOf" srcId="{0FA7CD11-E2C9-4C4C-B1FD-0DBCF0496178}" destId="{CF7E122C-DF83-446D-A4E4-FA9817A6D6BE}" srcOrd="1" destOrd="0" presId="urn:microsoft.com/office/officeart/2018/2/layout/IconCircleList"/>
    <dgm:cxn modelId="{AA91FBCF-6689-4891-B55F-0F6C29837FC4}" type="presParOf" srcId="{0FA7CD11-E2C9-4C4C-B1FD-0DBCF0496178}" destId="{9F5B27C8-2518-42C5-A3C1-165747C767E1}" srcOrd="2" destOrd="0" presId="urn:microsoft.com/office/officeart/2018/2/layout/IconCircleList"/>
    <dgm:cxn modelId="{C1651A2E-CB1B-486A-8554-847FA4677F11}" type="presParOf" srcId="{0FA7CD11-E2C9-4C4C-B1FD-0DBCF0496178}" destId="{FFCC2DB9-1269-489A-82DC-76009BCD18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22DAA1-0845-49CC-B51A-ED33DFD3A3A2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DEC72-97DD-4807-B37E-7E7DAC03C6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latin typeface="+mn-lt"/>
            </a:rPr>
            <a:t>Native &amp; Display received the highest budget</a:t>
          </a:r>
          <a:r>
            <a:rPr lang="en-US" b="0" i="0" baseline="0" dirty="0">
              <a:latin typeface="+mn-lt"/>
            </a:rPr>
            <a:t>, but </a:t>
          </a:r>
          <a:r>
            <a:rPr lang="en-US" b="1" i="0" baseline="0" dirty="0">
              <a:latin typeface="+mn-lt"/>
            </a:rPr>
            <a:t>only Native delivered strong engagement and CTR</a:t>
          </a:r>
          <a:r>
            <a:rPr lang="en-US" b="0" i="0" baseline="0" dirty="0">
              <a:latin typeface="+mn-lt"/>
            </a:rPr>
            <a:t>.</a:t>
          </a:r>
          <a:br>
            <a:rPr lang="en-US" b="0" i="0" baseline="0" dirty="0">
              <a:latin typeface="+mn-lt"/>
            </a:rPr>
          </a:br>
          <a:r>
            <a:rPr lang="en-US" b="0" i="0" baseline="0" dirty="0">
              <a:latin typeface="+mn-lt"/>
            </a:rPr>
            <a:t>→ Reassess Display performance; justify Native’s premium with ROI.</a:t>
          </a:r>
          <a:endParaRPr lang="en-US" dirty="0">
            <a:latin typeface="+mn-lt"/>
          </a:endParaRPr>
        </a:p>
      </dgm:t>
    </dgm:pt>
    <dgm:pt modelId="{8DD80249-3776-47C4-BCB9-194BDD708F74}" type="parTrans" cxnId="{0363FA90-6D3B-4B1D-8CFE-4C92A4F744A3}">
      <dgm:prSet/>
      <dgm:spPr/>
      <dgm:t>
        <a:bodyPr/>
        <a:lstStyle/>
        <a:p>
          <a:endParaRPr lang="en-US"/>
        </a:p>
      </dgm:t>
    </dgm:pt>
    <dgm:pt modelId="{CF47C682-727A-4258-A2D9-38379568DB2E}" type="sibTrans" cxnId="{0363FA90-6D3B-4B1D-8CFE-4C92A4F744A3}">
      <dgm:prSet/>
      <dgm:spPr/>
      <dgm:t>
        <a:bodyPr/>
        <a:lstStyle/>
        <a:p>
          <a:endParaRPr lang="en-US"/>
        </a:p>
      </dgm:t>
    </dgm:pt>
    <dgm:pt modelId="{5B1F9807-8096-40CD-9024-D1EFAFC725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latin typeface="+mn-lt"/>
            </a:rPr>
            <a:t>CTV showed lowest CPC &amp; </a:t>
          </a:r>
          <a:r>
            <a:rPr lang="en-US" b="1" i="0" baseline="0" dirty="0" err="1">
              <a:latin typeface="+mn-lt"/>
            </a:rPr>
            <a:t>eCPM</a:t>
          </a:r>
          <a:r>
            <a:rPr lang="en-US" b="0" i="0" baseline="0" dirty="0">
              <a:latin typeface="+mn-lt"/>
            </a:rPr>
            <a:t>, yet </a:t>
          </a:r>
          <a:r>
            <a:rPr lang="en-US" b="1" i="0" baseline="0" dirty="0">
              <a:latin typeface="+mn-lt"/>
            </a:rPr>
            <a:t>lowest engagement</a:t>
          </a:r>
          <a:r>
            <a:rPr lang="en-US" b="0" i="0" baseline="0" dirty="0">
              <a:latin typeface="+mn-lt"/>
            </a:rPr>
            <a:t>.</a:t>
          </a:r>
          <a:br>
            <a:rPr lang="en-US" b="0" i="0" baseline="0" dirty="0">
              <a:latin typeface="+mn-lt"/>
            </a:rPr>
          </a:br>
          <a:r>
            <a:rPr lang="en-US" b="0" i="0" baseline="0" dirty="0">
              <a:latin typeface="+mn-lt"/>
            </a:rPr>
            <a:t>→ </a:t>
          </a:r>
          <a:r>
            <a:rPr lang="en-US" b="0" i="1" baseline="0" dirty="0">
              <a:latin typeface="+mn-lt"/>
            </a:rPr>
            <a:t>Optimize creative strategy to improve performance on cost-efficient CTV.</a:t>
          </a:r>
          <a:endParaRPr lang="en-US" dirty="0">
            <a:latin typeface="+mn-lt"/>
          </a:endParaRPr>
        </a:p>
      </dgm:t>
    </dgm:pt>
    <dgm:pt modelId="{4B473A4D-78DB-4BA0-B084-B643C8124A87}" type="parTrans" cxnId="{183DBB28-044D-4877-A4B8-AE357CC97019}">
      <dgm:prSet/>
      <dgm:spPr/>
      <dgm:t>
        <a:bodyPr/>
        <a:lstStyle/>
        <a:p>
          <a:endParaRPr lang="en-US"/>
        </a:p>
      </dgm:t>
    </dgm:pt>
    <dgm:pt modelId="{13B0DFF9-F5B6-4860-8D90-3C2AF7CE53C4}" type="sibTrans" cxnId="{183DBB28-044D-4877-A4B8-AE357CC97019}">
      <dgm:prSet/>
      <dgm:spPr/>
      <dgm:t>
        <a:bodyPr/>
        <a:lstStyle/>
        <a:p>
          <a:endParaRPr lang="en-US"/>
        </a:p>
      </dgm:t>
    </dgm:pt>
    <dgm:pt modelId="{6683E939-7EF7-45B0-A7D2-217E6C776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latin typeface="+mn-lt"/>
            </a:rPr>
            <a:t>Mobile platforms outperformed desktop</a:t>
          </a:r>
          <a:r>
            <a:rPr lang="en-US" b="0" i="0" baseline="0" dirty="0">
              <a:latin typeface="+mn-lt"/>
            </a:rPr>
            <a:t> in engagement ,especially in </a:t>
          </a:r>
          <a:r>
            <a:rPr lang="en-US" b="1" i="0" baseline="0" dirty="0">
              <a:latin typeface="+mn-lt"/>
            </a:rPr>
            <a:t>Travel &amp; Business.</a:t>
          </a:r>
          <a:br>
            <a:rPr lang="en-US" b="0" i="0" baseline="0" dirty="0">
              <a:latin typeface="+mn-lt"/>
            </a:rPr>
          </a:br>
          <a:r>
            <a:rPr lang="en-US" b="0" i="0" baseline="0" dirty="0">
              <a:latin typeface="+mn-lt"/>
            </a:rPr>
            <a:t>→ </a:t>
          </a:r>
          <a:r>
            <a:rPr lang="en-US" b="0" i="1" baseline="0" dirty="0">
              <a:latin typeface="+mn-lt"/>
            </a:rPr>
            <a:t>Prioritize mobile-first ad placements for better user interaction.</a:t>
          </a:r>
          <a:endParaRPr lang="en-US" dirty="0">
            <a:latin typeface="+mn-lt"/>
          </a:endParaRPr>
        </a:p>
      </dgm:t>
    </dgm:pt>
    <dgm:pt modelId="{E3412FE8-4BE7-4312-AB4E-A9054F86988F}" type="parTrans" cxnId="{8948B854-85FE-4365-8733-6B918C15DD15}">
      <dgm:prSet/>
      <dgm:spPr/>
      <dgm:t>
        <a:bodyPr/>
        <a:lstStyle/>
        <a:p>
          <a:endParaRPr lang="en-US"/>
        </a:p>
      </dgm:t>
    </dgm:pt>
    <dgm:pt modelId="{86C7DBF5-3166-45CD-8BA1-E41DF029D357}" type="sibTrans" cxnId="{8948B854-85FE-4365-8733-6B918C15DD15}">
      <dgm:prSet/>
      <dgm:spPr/>
      <dgm:t>
        <a:bodyPr/>
        <a:lstStyle/>
        <a:p>
          <a:endParaRPr lang="en-US"/>
        </a:p>
      </dgm:t>
    </dgm:pt>
    <dgm:pt modelId="{9546E809-5380-4CFC-9271-656C0E6A0E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>
              <a:latin typeface="+mn-lt"/>
            </a:rPr>
            <a:t>Health &amp; Fitness category led in both CTR and conversions</a:t>
          </a:r>
          <a:r>
            <a:rPr lang="en-US" b="0" i="0" baseline="0" dirty="0">
              <a:latin typeface="+mn-lt"/>
            </a:rPr>
            <a:t>, despite moderate engagement.</a:t>
          </a:r>
          <a:br>
            <a:rPr lang="en-US" b="0" i="0" baseline="0" dirty="0">
              <a:latin typeface="+mn-lt"/>
            </a:rPr>
          </a:br>
          <a:r>
            <a:rPr lang="en-US" b="0" i="0" baseline="0" dirty="0">
              <a:latin typeface="+mn-lt"/>
            </a:rPr>
            <a:t>→ </a:t>
          </a:r>
          <a:r>
            <a:rPr lang="en-US" b="0" i="1" baseline="0" dirty="0">
              <a:latin typeface="+mn-lt"/>
            </a:rPr>
            <a:t>Replicate its high-performing strategy to lower-converting categories like Business.</a:t>
          </a:r>
          <a:endParaRPr lang="en-US" dirty="0">
            <a:latin typeface="+mn-lt"/>
          </a:endParaRPr>
        </a:p>
      </dgm:t>
    </dgm:pt>
    <dgm:pt modelId="{BFCEDB5D-70B3-4FAB-BE4D-A0CF6A23DACE}" type="parTrans" cxnId="{D7D550C0-4F67-4831-B877-044707E9217B}">
      <dgm:prSet/>
      <dgm:spPr/>
      <dgm:t>
        <a:bodyPr/>
        <a:lstStyle/>
        <a:p>
          <a:endParaRPr lang="en-US"/>
        </a:p>
      </dgm:t>
    </dgm:pt>
    <dgm:pt modelId="{011273AC-6EA5-46D6-99A2-58691891A04A}" type="sibTrans" cxnId="{D7D550C0-4F67-4831-B877-044707E9217B}">
      <dgm:prSet/>
      <dgm:spPr/>
      <dgm:t>
        <a:bodyPr/>
        <a:lstStyle/>
        <a:p>
          <a:endParaRPr lang="en-US"/>
        </a:p>
      </dgm:t>
    </dgm:pt>
    <dgm:pt modelId="{08F0F7BE-334E-42A4-BC90-B604A8D75615}" type="pres">
      <dgm:prSet presAssocID="{3722DAA1-0845-49CC-B51A-ED33DFD3A3A2}" presName="root" presStyleCnt="0">
        <dgm:presLayoutVars>
          <dgm:dir/>
          <dgm:resizeHandles val="exact"/>
        </dgm:presLayoutVars>
      </dgm:prSet>
      <dgm:spPr/>
    </dgm:pt>
    <dgm:pt modelId="{56B0E36C-45A9-4FC3-B892-35CC49315751}" type="pres">
      <dgm:prSet presAssocID="{593DEC72-97DD-4807-B37E-7E7DAC03C676}" presName="compNode" presStyleCnt="0"/>
      <dgm:spPr/>
    </dgm:pt>
    <dgm:pt modelId="{8FDBDE74-E011-49FF-A48A-BECC55359A0F}" type="pres">
      <dgm:prSet presAssocID="{593DEC72-97DD-4807-B37E-7E7DAC03C676}" presName="bgRect" presStyleLbl="bgShp" presStyleIdx="0" presStyleCnt="4"/>
      <dgm:spPr/>
    </dgm:pt>
    <dgm:pt modelId="{DC4687F7-6CCD-46AA-9621-681211B84FCE}" type="pres">
      <dgm:prSet presAssocID="{593DEC72-97DD-4807-B37E-7E7DAC03C6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C6FDD1B-632A-4582-9962-5BFD4DF6298E}" type="pres">
      <dgm:prSet presAssocID="{593DEC72-97DD-4807-B37E-7E7DAC03C676}" presName="spaceRect" presStyleCnt="0"/>
      <dgm:spPr/>
    </dgm:pt>
    <dgm:pt modelId="{434C40C8-0A50-417F-A694-58EBD71BFAAA}" type="pres">
      <dgm:prSet presAssocID="{593DEC72-97DD-4807-B37E-7E7DAC03C676}" presName="parTx" presStyleLbl="revTx" presStyleIdx="0" presStyleCnt="4">
        <dgm:presLayoutVars>
          <dgm:chMax val="0"/>
          <dgm:chPref val="0"/>
        </dgm:presLayoutVars>
      </dgm:prSet>
      <dgm:spPr/>
    </dgm:pt>
    <dgm:pt modelId="{226CDD56-E657-4C0C-A91E-C72DCDD70DA2}" type="pres">
      <dgm:prSet presAssocID="{CF47C682-727A-4258-A2D9-38379568DB2E}" presName="sibTrans" presStyleCnt="0"/>
      <dgm:spPr/>
    </dgm:pt>
    <dgm:pt modelId="{D8DC50D3-FF3E-4C0C-8D9B-5AF65B60991D}" type="pres">
      <dgm:prSet presAssocID="{5B1F9807-8096-40CD-9024-D1EFAFC7252D}" presName="compNode" presStyleCnt="0"/>
      <dgm:spPr/>
    </dgm:pt>
    <dgm:pt modelId="{7D518075-595C-444B-A741-677BEA2DE822}" type="pres">
      <dgm:prSet presAssocID="{5B1F9807-8096-40CD-9024-D1EFAFC7252D}" presName="bgRect" presStyleLbl="bgShp" presStyleIdx="1" presStyleCnt="4"/>
      <dgm:spPr/>
    </dgm:pt>
    <dgm:pt modelId="{CF53EE06-BDDA-44E7-ADF3-B6A1EF34F72E}" type="pres">
      <dgm:prSet presAssocID="{5B1F9807-8096-40CD-9024-D1EFAFC725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B4F83474-5034-4AA3-84F7-1DD77EC1756F}" type="pres">
      <dgm:prSet presAssocID="{5B1F9807-8096-40CD-9024-D1EFAFC7252D}" presName="spaceRect" presStyleCnt="0"/>
      <dgm:spPr/>
    </dgm:pt>
    <dgm:pt modelId="{7613B75A-E4CE-41CD-87F3-1EBAB8B9F1DB}" type="pres">
      <dgm:prSet presAssocID="{5B1F9807-8096-40CD-9024-D1EFAFC7252D}" presName="parTx" presStyleLbl="revTx" presStyleIdx="1" presStyleCnt="4">
        <dgm:presLayoutVars>
          <dgm:chMax val="0"/>
          <dgm:chPref val="0"/>
        </dgm:presLayoutVars>
      </dgm:prSet>
      <dgm:spPr/>
    </dgm:pt>
    <dgm:pt modelId="{75A64859-35DE-4FEA-AAFF-DFC939CC4D70}" type="pres">
      <dgm:prSet presAssocID="{13B0DFF9-F5B6-4860-8D90-3C2AF7CE53C4}" presName="sibTrans" presStyleCnt="0"/>
      <dgm:spPr/>
    </dgm:pt>
    <dgm:pt modelId="{0AA780C6-56DE-434F-96DE-D99803A1368F}" type="pres">
      <dgm:prSet presAssocID="{6683E939-7EF7-45B0-A7D2-217E6C776282}" presName="compNode" presStyleCnt="0"/>
      <dgm:spPr/>
    </dgm:pt>
    <dgm:pt modelId="{7C478F7C-CB2D-461C-9996-7617788736B6}" type="pres">
      <dgm:prSet presAssocID="{6683E939-7EF7-45B0-A7D2-217E6C776282}" presName="bgRect" presStyleLbl="bgShp" presStyleIdx="2" presStyleCnt="4" custLinFactNeighborX="-37" custLinFactNeighborY="1265"/>
      <dgm:spPr/>
    </dgm:pt>
    <dgm:pt modelId="{CFD6FDC4-6E94-409B-869F-B56488272072}" type="pres">
      <dgm:prSet presAssocID="{6683E939-7EF7-45B0-A7D2-217E6C7762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6116E8B4-0892-4576-B435-531F3679ECDF}" type="pres">
      <dgm:prSet presAssocID="{6683E939-7EF7-45B0-A7D2-217E6C776282}" presName="spaceRect" presStyleCnt="0"/>
      <dgm:spPr/>
    </dgm:pt>
    <dgm:pt modelId="{E87BC3ED-C50E-4707-B079-CA6C1CCB92CB}" type="pres">
      <dgm:prSet presAssocID="{6683E939-7EF7-45B0-A7D2-217E6C776282}" presName="parTx" presStyleLbl="revTx" presStyleIdx="2" presStyleCnt="4">
        <dgm:presLayoutVars>
          <dgm:chMax val="0"/>
          <dgm:chPref val="0"/>
        </dgm:presLayoutVars>
      </dgm:prSet>
      <dgm:spPr/>
    </dgm:pt>
    <dgm:pt modelId="{4D51A58F-47CD-4F93-B333-BF734AEE1CDF}" type="pres">
      <dgm:prSet presAssocID="{86C7DBF5-3166-45CD-8BA1-E41DF029D357}" presName="sibTrans" presStyleCnt="0"/>
      <dgm:spPr/>
    </dgm:pt>
    <dgm:pt modelId="{460BCD3C-7293-4F6D-8780-15A226A4FC8D}" type="pres">
      <dgm:prSet presAssocID="{9546E809-5380-4CFC-9271-656C0E6A0EF0}" presName="compNode" presStyleCnt="0"/>
      <dgm:spPr/>
    </dgm:pt>
    <dgm:pt modelId="{27642AB7-18DB-4365-BD6E-12877AB685E1}" type="pres">
      <dgm:prSet presAssocID="{9546E809-5380-4CFC-9271-656C0E6A0EF0}" presName="bgRect" presStyleLbl="bgShp" presStyleIdx="3" presStyleCnt="4"/>
      <dgm:spPr/>
    </dgm:pt>
    <dgm:pt modelId="{3F6BB03E-0910-4DE5-B955-BE132AFBCC0C}" type="pres">
      <dgm:prSet presAssocID="{9546E809-5380-4CFC-9271-656C0E6A0E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C4EDD7F-9ACD-46C1-87C0-5F9BA558B737}" type="pres">
      <dgm:prSet presAssocID="{9546E809-5380-4CFC-9271-656C0E6A0EF0}" presName="spaceRect" presStyleCnt="0"/>
      <dgm:spPr/>
    </dgm:pt>
    <dgm:pt modelId="{2BB3EFD1-45F6-4DAA-BD26-034FC245FAFD}" type="pres">
      <dgm:prSet presAssocID="{9546E809-5380-4CFC-9271-656C0E6A0E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AB4900E-5169-40B2-A78F-E9075D843523}" type="presOf" srcId="{593DEC72-97DD-4807-B37E-7E7DAC03C676}" destId="{434C40C8-0A50-417F-A694-58EBD71BFAAA}" srcOrd="0" destOrd="0" presId="urn:microsoft.com/office/officeart/2018/2/layout/IconVerticalSolidList"/>
    <dgm:cxn modelId="{E5DF8B1C-4EDC-45DA-9349-E574304FBE3F}" type="presOf" srcId="{3722DAA1-0845-49CC-B51A-ED33DFD3A3A2}" destId="{08F0F7BE-334E-42A4-BC90-B604A8D75615}" srcOrd="0" destOrd="0" presId="urn:microsoft.com/office/officeart/2018/2/layout/IconVerticalSolidList"/>
    <dgm:cxn modelId="{183DBB28-044D-4877-A4B8-AE357CC97019}" srcId="{3722DAA1-0845-49CC-B51A-ED33DFD3A3A2}" destId="{5B1F9807-8096-40CD-9024-D1EFAFC7252D}" srcOrd="1" destOrd="0" parTransId="{4B473A4D-78DB-4BA0-B084-B643C8124A87}" sibTransId="{13B0DFF9-F5B6-4860-8D90-3C2AF7CE53C4}"/>
    <dgm:cxn modelId="{8948B854-85FE-4365-8733-6B918C15DD15}" srcId="{3722DAA1-0845-49CC-B51A-ED33DFD3A3A2}" destId="{6683E939-7EF7-45B0-A7D2-217E6C776282}" srcOrd="2" destOrd="0" parTransId="{E3412FE8-4BE7-4312-AB4E-A9054F86988F}" sibTransId="{86C7DBF5-3166-45CD-8BA1-E41DF029D357}"/>
    <dgm:cxn modelId="{0363FA90-6D3B-4B1D-8CFE-4C92A4F744A3}" srcId="{3722DAA1-0845-49CC-B51A-ED33DFD3A3A2}" destId="{593DEC72-97DD-4807-B37E-7E7DAC03C676}" srcOrd="0" destOrd="0" parTransId="{8DD80249-3776-47C4-BCB9-194BDD708F74}" sibTransId="{CF47C682-727A-4258-A2D9-38379568DB2E}"/>
    <dgm:cxn modelId="{3819EBA0-3847-49A4-822C-609EB45CB68A}" type="presOf" srcId="{9546E809-5380-4CFC-9271-656C0E6A0EF0}" destId="{2BB3EFD1-45F6-4DAA-BD26-034FC245FAFD}" srcOrd="0" destOrd="0" presId="urn:microsoft.com/office/officeart/2018/2/layout/IconVerticalSolidList"/>
    <dgm:cxn modelId="{EF9016BD-446E-4525-80E5-637AC2DF3DFC}" type="presOf" srcId="{5B1F9807-8096-40CD-9024-D1EFAFC7252D}" destId="{7613B75A-E4CE-41CD-87F3-1EBAB8B9F1DB}" srcOrd="0" destOrd="0" presId="urn:microsoft.com/office/officeart/2018/2/layout/IconVerticalSolidList"/>
    <dgm:cxn modelId="{D7D550C0-4F67-4831-B877-044707E9217B}" srcId="{3722DAA1-0845-49CC-B51A-ED33DFD3A3A2}" destId="{9546E809-5380-4CFC-9271-656C0E6A0EF0}" srcOrd="3" destOrd="0" parTransId="{BFCEDB5D-70B3-4FAB-BE4D-A0CF6A23DACE}" sibTransId="{011273AC-6EA5-46D6-99A2-58691891A04A}"/>
    <dgm:cxn modelId="{5EA602C5-B129-47AB-AD46-97F682945AB8}" type="presOf" srcId="{6683E939-7EF7-45B0-A7D2-217E6C776282}" destId="{E87BC3ED-C50E-4707-B079-CA6C1CCB92CB}" srcOrd="0" destOrd="0" presId="urn:microsoft.com/office/officeart/2018/2/layout/IconVerticalSolidList"/>
    <dgm:cxn modelId="{E3BD8C08-C5D2-42BA-8506-669BED1E41E3}" type="presParOf" srcId="{08F0F7BE-334E-42A4-BC90-B604A8D75615}" destId="{56B0E36C-45A9-4FC3-B892-35CC49315751}" srcOrd="0" destOrd="0" presId="urn:microsoft.com/office/officeart/2018/2/layout/IconVerticalSolidList"/>
    <dgm:cxn modelId="{6B72FBD7-BB4A-462C-99EE-92344EC7157F}" type="presParOf" srcId="{56B0E36C-45A9-4FC3-B892-35CC49315751}" destId="{8FDBDE74-E011-49FF-A48A-BECC55359A0F}" srcOrd="0" destOrd="0" presId="urn:microsoft.com/office/officeart/2018/2/layout/IconVerticalSolidList"/>
    <dgm:cxn modelId="{38FF9906-1453-49A9-BB53-0E1016B88969}" type="presParOf" srcId="{56B0E36C-45A9-4FC3-B892-35CC49315751}" destId="{DC4687F7-6CCD-46AA-9621-681211B84FCE}" srcOrd="1" destOrd="0" presId="urn:microsoft.com/office/officeart/2018/2/layout/IconVerticalSolidList"/>
    <dgm:cxn modelId="{7F84D5D2-3539-499D-85DE-60ACB9DDB7F7}" type="presParOf" srcId="{56B0E36C-45A9-4FC3-B892-35CC49315751}" destId="{BC6FDD1B-632A-4582-9962-5BFD4DF6298E}" srcOrd="2" destOrd="0" presId="urn:microsoft.com/office/officeart/2018/2/layout/IconVerticalSolidList"/>
    <dgm:cxn modelId="{E12C0BB9-1F20-4D37-927E-B9B672129190}" type="presParOf" srcId="{56B0E36C-45A9-4FC3-B892-35CC49315751}" destId="{434C40C8-0A50-417F-A694-58EBD71BFAAA}" srcOrd="3" destOrd="0" presId="urn:microsoft.com/office/officeart/2018/2/layout/IconVerticalSolidList"/>
    <dgm:cxn modelId="{88D6EB00-A139-43F7-A686-E8D297B3419C}" type="presParOf" srcId="{08F0F7BE-334E-42A4-BC90-B604A8D75615}" destId="{226CDD56-E657-4C0C-A91E-C72DCDD70DA2}" srcOrd="1" destOrd="0" presId="urn:microsoft.com/office/officeart/2018/2/layout/IconVerticalSolidList"/>
    <dgm:cxn modelId="{F9966D78-0603-44D8-9835-26D6EE886207}" type="presParOf" srcId="{08F0F7BE-334E-42A4-BC90-B604A8D75615}" destId="{D8DC50D3-FF3E-4C0C-8D9B-5AF65B60991D}" srcOrd="2" destOrd="0" presId="urn:microsoft.com/office/officeart/2018/2/layout/IconVerticalSolidList"/>
    <dgm:cxn modelId="{06924CAC-61CC-47B4-B357-63AF01819543}" type="presParOf" srcId="{D8DC50D3-FF3E-4C0C-8D9B-5AF65B60991D}" destId="{7D518075-595C-444B-A741-677BEA2DE822}" srcOrd="0" destOrd="0" presId="urn:microsoft.com/office/officeart/2018/2/layout/IconVerticalSolidList"/>
    <dgm:cxn modelId="{5B3655F0-916D-4BA1-A70D-B52085368F79}" type="presParOf" srcId="{D8DC50D3-FF3E-4C0C-8D9B-5AF65B60991D}" destId="{CF53EE06-BDDA-44E7-ADF3-B6A1EF34F72E}" srcOrd="1" destOrd="0" presId="urn:microsoft.com/office/officeart/2018/2/layout/IconVerticalSolidList"/>
    <dgm:cxn modelId="{15A6A276-D024-47A5-9D77-C00925DF01FB}" type="presParOf" srcId="{D8DC50D3-FF3E-4C0C-8D9B-5AF65B60991D}" destId="{B4F83474-5034-4AA3-84F7-1DD77EC1756F}" srcOrd="2" destOrd="0" presId="urn:microsoft.com/office/officeart/2018/2/layout/IconVerticalSolidList"/>
    <dgm:cxn modelId="{2933210F-3F54-45A7-B78C-ED483B06CDEA}" type="presParOf" srcId="{D8DC50D3-FF3E-4C0C-8D9B-5AF65B60991D}" destId="{7613B75A-E4CE-41CD-87F3-1EBAB8B9F1DB}" srcOrd="3" destOrd="0" presId="urn:microsoft.com/office/officeart/2018/2/layout/IconVerticalSolidList"/>
    <dgm:cxn modelId="{707D78FA-212B-400C-BA46-503696F44F3B}" type="presParOf" srcId="{08F0F7BE-334E-42A4-BC90-B604A8D75615}" destId="{75A64859-35DE-4FEA-AAFF-DFC939CC4D70}" srcOrd="3" destOrd="0" presId="urn:microsoft.com/office/officeart/2018/2/layout/IconVerticalSolidList"/>
    <dgm:cxn modelId="{D345B754-4943-4A08-A5C5-9CA07169578C}" type="presParOf" srcId="{08F0F7BE-334E-42A4-BC90-B604A8D75615}" destId="{0AA780C6-56DE-434F-96DE-D99803A1368F}" srcOrd="4" destOrd="0" presId="urn:microsoft.com/office/officeart/2018/2/layout/IconVerticalSolidList"/>
    <dgm:cxn modelId="{A594E50D-DB13-417F-8918-299E6DF5549C}" type="presParOf" srcId="{0AA780C6-56DE-434F-96DE-D99803A1368F}" destId="{7C478F7C-CB2D-461C-9996-7617788736B6}" srcOrd="0" destOrd="0" presId="urn:microsoft.com/office/officeart/2018/2/layout/IconVerticalSolidList"/>
    <dgm:cxn modelId="{7E0C570D-3C4B-4455-9062-C9CCEDF5D92E}" type="presParOf" srcId="{0AA780C6-56DE-434F-96DE-D99803A1368F}" destId="{CFD6FDC4-6E94-409B-869F-B56488272072}" srcOrd="1" destOrd="0" presId="urn:microsoft.com/office/officeart/2018/2/layout/IconVerticalSolidList"/>
    <dgm:cxn modelId="{21DF067B-7B8E-4900-80C2-6384B643D147}" type="presParOf" srcId="{0AA780C6-56DE-434F-96DE-D99803A1368F}" destId="{6116E8B4-0892-4576-B435-531F3679ECDF}" srcOrd="2" destOrd="0" presId="urn:microsoft.com/office/officeart/2018/2/layout/IconVerticalSolidList"/>
    <dgm:cxn modelId="{2A2ACAA5-58C3-4570-8EAE-305CE7CBC1B6}" type="presParOf" srcId="{0AA780C6-56DE-434F-96DE-D99803A1368F}" destId="{E87BC3ED-C50E-4707-B079-CA6C1CCB92CB}" srcOrd="3" destOrd="0" presId="urn:microsoft.com/office/officeart/2018/2/layout/IconVerticalSolidList"/>
    <dgm:cxn modelId="{874AA104-8B2D-46D7-AA92-768DF0E19A3C}" type="presParOf" srcId="{08F0F7BE-334E-42A4-BC90-B604A8D75615}" destId="{4D51A58F-47CD-4F93-B333-BF734AEE1CDF}" srcOrd="5" destOrd="0" presId="urn:microsoft.com/office/officeart/2018/2/layout/IconVerticalSolidList"/>
    <dgm:cxn modelId="{77BBDE82-137E-4B69-A0E3-D0ED3D3135F4}" type="presParOf" srcId="{08F0F7BE-334E-42A4-BC90-B604A8D75615}" destId="{460BCD3C-7293-4F6D-8780-15A226A4FC8D}" srcOrd="6" destOrd="0" presId="urn:microsoft.com/office/officeart/2018/2/layout/IconVerticalSolidList"/>
    <dgm:cxn modelId="{BB09AF1C-C25C-4F2B-9A78-458A5A68FE3B}" type="presParOf" srcId="{460BCD3C-7293-4F6D-8780-15A226A4FC8D}" destId="{27642AB7-18DB-4365-BD6E-12877AB685E1}" srcOrd="0" destOrd="0" presId="urn:microsoft.com/office/officeart/2018/2/layout/IconVerticalSolidList"/>
    <dgm:cxn modelId="{E17444EB-A31C-45C0-A102-D951BF8DCD6B}" type="presParOf" srcId="{460BCD3C-7293-4F6D-8780-15A226A4FC8D}" destId="{3F6BB03E-0910-4DE5-B955-BE132AFBCC0C}" srcOrd="1" destOrd="0" presId="urn:microsoft.com/office/officeart/2018/2/layout/IconVerticalSolidList"/>
    <dgm:cxn modelId="{017CAC36-2507-4C6B-90E1-A0D1A5EB98FF}" type="presParOf" srcId="{460BCD3C-7293-4F6D-8780-15A226A4FC8D}" destId="{0C4EDD7F-9ACD-46C1-87C0-5F9BA558B737}" srcOrd="2" destOrd="0" presId="urn:microsoft.com/office/officeart/2018/2/layout/IconVerticalSolidList"/>
    <dgm:cxn modelId="{2BAF6976-8E88-41C9-A745-2296C14F0648}" type="presParOf" srcId="{460BCD3C-7293-4F6D-8780-15A226A4FC8D}" destId="{2BB3EFD1-45F6-4DAA-BD26-034FC245FA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0C0FD-4E2C-4FB9-9BA5-F3F7C6A8103D}">
      <dsp:nvSpPr>
        <dsp:cNvPr id="0" name=""/>
        <dsp:cNvSpPr/>
      </dsp:nvSpPr>
      <dsp:spPr>
        <a:xfrm>
          <a:off x="223886" y="51558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AE386-C926-4F82-9B4F-8E1EB1CEE335}">
      <dsp:nvSpPr>
        <dsp:cNvPr id="0" name=""/>
        <dsp:cNvSpPr/>
      </dsp:nvSpPr>
      <dsp:spPr>
        <a:xfrm>
          <a:off x="362989" y="190661"/>
          <a:ext cx="384190" cy="3841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24ED9-37EB-4FE2-BEB6-230672838730}">
      <dsp:nvSpPr>
        <dsp:cNvPr id="0" name=""/>
        <dsp:cNvSpPr/>
      </dsp:nvSpPr>
      <dsp:spPr>
        <a:xfrm>
          <a:off x="1028225" y="51558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PROGRAMMATIC ADVERTISING</a:t>
          </a:r>
        </a:p>
      </dsp:txBody>
      <dsp:txXfrm>
        <a:off x="1028225" y="51558"/>
        <a:ext cx="1561363" cy="662396"/>
      </dsp:txXfrm>
    </dsp:sp>
    <dsp:sp modelId="{91FF8B2B-767D-4F0F-A8C4-BE2B93C7C187}">
      <dsp:nvSpPr>
        <dsp:cNvPr id="0" name=""/>
        <dsp:cNvSpPr/>
      </dsp:nvSpPr>
      <dsp:spPr>
        <a:xfrm>
          <a:off x="2861644" y="51558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E273C-7D7C-4CBB-8B9A-8A22D9EF3D14}">
      <dsp:nvSpPr>
        <dsp:cNvPr id="0" name=""/>
        <dsp:cNvSpPr/>
      </dsp:nvSpPr>
      <dsp:spPr>
        <a:xfrm>
          <a:off x="3000747" y="190661"/>
          <a:ext cx="384190" cy="3841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428F1-F494-4306-9E1A-3956E5B03090}">
      <dsp:nvSpPr>
        <dsp:cNvPr id="0" name=""/>
        <dsp:cNvSpPr/>
      </dsp:nvSpPr>
      <dsp:spPr>
        <a:xfrm>
          <a:off x="3665983" y="51558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RTB MECHANICS</a:t>
          </a:r>
        </a:p>
      </dsp:txBody>
      <dsp:txXfrm>
        <a:off x="3665983" y="51558"/>
        <a:ext cx="1561363" cy="662396"/>
      </dsp:txXfrm>
    </dsp:sp>
    <dsp:sp modelId="{5A27A096-F725-4ACE-85C7-9F15178C83E6}">
      <dsp:nvSpPr>
        <dsp:cNvPr id="0" name=""/>
        <dsp:cNvSpPr/>
      </dsp:nvSpPr>
      <dsp:spPr>
        <a:xfrm>
          <a:off x="223886" y="1668973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CDA2-41A2-4021-9118-772236638A95}">
      <dsp:nvSpPr>
        <dsp:cNvPr id="0" name=""/>
        <dsp:cNvSpPr/>
      </dsp:nvSpPr>
      <dsp:spPr>
        <a:xfrm>
          <a:off x="362989" y="1808077"/>
          <a:ext cx="384190" cy="3841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ADD91-2252-499E-ABF7-C69B5463CF5F}">
      <dsp:nvSpPr>
        <dsp:cNvPr id="0" name=""/>
        <dsp:cNvSpPr/>
      </dsp:nvSpPr>
      <dsp:spPr>
        <a:xfrm>
          <a:off x="1028225" y="1668973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AD TECH LANDSCAPE</a:t>
          </a:r>
        </a:p>
      </dsp:txBody>
      <dsp:txXfrm>
        <a:off x="1028225" y="1668973"/>
        <a:ext cx="1561363" cy="662396"/>
      </dsp:txXfrm>
    </dsp:sp>
    <dsp:sp modelId="{B1550D18-EFAA-4C9E-AA15-7EC373D1F698}">
      <dsp:nvSpPr>
        <dsp:cNvPr id="0" name=""/>
        <dsp:cNvSpPr/>
      </dsp:nvSpPr>
      <dsp:spPr>
        <a:xfrm>
          <a:off x="2861644" y="1668973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39BE9-EB10-495C-810E-68166DD4FD8D}">
      <dsp:nvSpPr>
        <dsp:cNvPr id="0" name=""/>
        <dsp:cNvSpPr/>
      </dsp:nvSpPr>
      <dsp:spPr>
        <a:xfrm>
          <a:off x="3000747" y="1808077"/>
          <a:ext cx="384190" cy="3841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DCE57-AF60-4BDB-B48E-E31C9D21A04A}">
      <dsp:nvSpPr>
        <dsp:cNvPr id="0" name=""/>
        <dsp:cNvSpPr/>
      </dsp:nvSpPr>
      <dsp:spPr>
        <a:xfrm>
          <a:off x="3665983" y="1668973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STACKADAPT’S VALUE ADDITION</a:t>
          </a:r>
        </a:p>
      </dsp:txBody>
      <dsp:txXfrm>
        <a:off x="3665983" y="1668973"/>
        <a:ext cx="1561363" cy="662396"/>
      </dsp:txXfrm>
    </dsp:sp>
    <dsp:sp modelId="{4EEF477F-80C5-41B8-A097-8320B63A5BB3}">
      <dsp:nvSpPr>
        <dsp:cNvPr id="0" name=""/>
        <dsp:cNvSpPr/>
      </dsp:nvSpPr>
      <dsp:spPr>
        <a:xfrm>
          <a:off x="223886" y="3286389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94C4A-6677-49A3-8240-D66713DA02E2}">
      <dsp:nvSpPr>
        <dsp:cNvPr id="0" name=""/>
        <dsp:cNvSpPr/>
      </dsp:nvSpPr>
      <dsp:spPr>
        <a:xfrm>
          <a:off x="362989" y="3425492"/>
          <a:ext cx="384190" cy="3841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1945A-60BA-4DFC-9347-0B9DBC1E3EF3}">
      <dsp:nvSpPr>
        <dsp:cNvPr id="0" name=""/>
        <dsp:cNvSpPr/>
      </dsp:nvSpPr>
      <dsp:spPr>
        <a:xfrm>
          <a:off x="1028225" y="3286389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DATA OVERVIEW</a:t>
          </a:r>
        </a:p>
      </dsp:txBody>
      <dsp:txXfrm>
        <a:off x="1028225" y="3286389"/>
        <a:ext cx="1561363" cy="662396"/>
      </dsp:txXfrm>
    </dsp:sp>
    <dsp:sp modelId="{07E60EF8-225B-4157-AB06-1937023127FD}">
      <dsp:nvSpPr>
        <dsp:cNvPr id="0" name=""/>
        <dsp:cNvSpPr/>
      </dsp:nvSpPr>
      <dsp:spPr>
        <a:xfrm>
          <a:off x="2861644" y="3286389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DEFA-E5CA-4FEE-B4CF-220C67928584}">
      <dsp:nvSpPr>
        <dsp:cNvPr id="0" name=""/>
        <dsp:cNvSpPr/>
      </dsp:nvSpPr>
      <dsp:spPr>
        <a:xfrm>
          <a:off x="3000747" y="3425492"/>
          <a:ext cx="384190" cy="3841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E17E6-2817-4C2A-81B1-E9C99F31F04B}">
      <dsp:nvSpPr>
        <dsp:cNvPr id="0" name=""/>
        <dsp:cNvSpPr/>
      </dsp:nvSpPr>
      <dsp:spPr>
        <a:xfrm>
          <a:off x="3665983" y="3286389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FORECAST ANALYSIS</a:t>
          </a:r>
        </a:p>
      </dsp:txBody>
      <dsp:txXfrm>
        <a:off x="3665983" y="3286389"/>
        <a:ext cx="1561363" cy="662396"/>
      </dsp:txXfrm>
    </dsp:sp>
    <dsp:sp modelId="{CC50D82D-A001-4697-BA87-A73DCDC2C0A6}">
      <dsp:nvSpPr>
        <dsp:cNvPr id="0" name=""/>
        <dsp:cNvSpPr/>
      </dsp:nvSpPr>
      <dsp:spPr>
        <a:xfrm>
          <a:off x="223886" y="4903805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45555-F596-4CCF-A8DE-08B0E5B5AEC5}">
      <dsp:nvSpPr>
        <dsp:cNvPr id="0" name=""/>
        <dsp:cNvSpPr/>
      </dsp:nvSpPr>
      <dsp:spPr>
        <a:xfrm>
          <a:off x="362989" y="5042908"/>
          <a:ext cx="384190" cy="3841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C7CFC-5F75-4041-8608-8E098B21DDCE}">
      <dsp:nvSpPr>
        <dsp:cNvPr id="0" name=""/>
        <dsp:cNvSpPr/>
      </dsp:nvSpPr>
      <dsp:spPr>
        <a:xfrm>
          <a:off x="1028225" y="4903805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MARKET INSIGHTS</a:t>
          </a:r>
        </a:p>
      </dsp:txBody>
      <dsp:txXfrm>
        <a:off x="1028225" y="4903805"/>
        <a:ext cx="1561363" cy="662396"/>
      </dsp:txXfrm>
    </dsp:sp>
    <dsp:sp modelId="{832E0047-9CA6-4E6A-9E9C-E28733C6381B}">
      <dsp:nvSpPr>
        <dsp:cNvPr id="0" name=""/>
        <dsp:cNvSpPr/>
      </dsp:nvSpPr>
      <dsp:spPr>
        <a:xfrm>
          <a:off x="2861644" y="4903805"/>
          <a:ext cx="662396" cy="6623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E122C-DF83-446D-A4E4-FA9817A6D6BE}">
      <dsp:nvSpPr>
        <dsp:cNvPr id="0" name=""/>
        <dsp:cNvSpPr/>
      </dsp:nvSpPr>
      <dsp:spPr>
        <a:xfrm>
          <a:off x="3000747" y="5042908"/>
          <a:ext cx="384190" cy="38419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C2DB9-1269-489A-82DC-76009BCD1813}">
      <dsp:nvSpPr>
        <dsp:cNvPr id="0" name=""/>
        <dsp:cNvSpPr/>
      </dsp:nvSpPr>
      <dsp:spPr>
        <a:xfrm>
          <a:off x="3665983" y="4903805"/>
          <a:ext cx="1561363" cy="66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SUMMARY</a:t>
          </a:r>
        </a:p>
      </dsp:txBody>
      <dsp:txXfrm>
        <a:off x="3665983" y="4903805"/>
        <a:ext cx="1561363" cy="662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BDE74-E011-49FF-A48A-BECC55359A0F}">
      <dsp:nvSpPr>
        <dsp:cNvPr id="0" name=""/>
        <dsp:cNvSpPr/>
      </dsp:nvSpPr>
      <dsp:spPr>
        <a:xfrm>
          <a:off x="0" y="1805"/>
          <a:ext cx="1012636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687F7-6CCD-46AA-9621-681211B84FC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C40C8-0A50-417F-A694-58EBD71BFAAA}">
      <dsp:nvSpPr>
        <dsp:cNvPr id="0" name=""/>
        <dsp:cNvSpPr/>
      </dsp:nvSpPr>
      <dsp:spPr>
        <a:xfrm>
          <a:off x="1057183" y="1805"/>
          <a:ext cx="906917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+mn-lt"/>
            </a:rPr>
            <a:t>Native &amp; Display received the highest budget</a:t>
          </a:r>
          <a:r>
            <a:rPr lang="en-US" sz="1500" b="0" i="0" kern="1200" baseline="0" dirty="0">
              <a:latin typeface="+mn-lt"/>
            </a:rPr>
            <a:t>, but </a:t>
          </a:r>
          <a:r>
            <a:rPr lang="en-US" sz="1500" b="1" i="0" kern="1200" baseline="0" dirty="0">
              <a:latin typeface="+mn-lt"/>
            </a:rPr>
            <a:t>only Native delivered strong engagement and CTR</a:t>
          </a:r>
          <a:r>
            <a:rPr lang="en-US" sz="1500" b="0" i="0" kern="1200" baseline="0" dirty="0">
              <a:latin typeface="+mn-lt"/>
            </a:rPr>
            <a:t>.</a:t>
          </a:r>
          <a:br>
            <a:rPr lang="en-US" sz="1500" b="0" i="0" kern="1200" baseline="0" dirty="0">
              <a:latin typeface="+mn-lt"/>
            </a:rPr>
          </a:br>
          <a:r>
            <a:rPr lang="en-US" sz="1500" b="0" i="0" kern="1200" baseline="0" dirty="0">
              <a:latin typeface="+mn-lt"/>
            </a:rPr>
            <a:t>→ Reassess Display performance; justify Native’s premium with ROI.</a:t>
          </a:r>
          <a:endParaRPr lang="en-US" sz="1500" kern="1200" dirty="0">
            <a:latin typeface="+mn-lt"/>
          </a:endParaRPr>
        </a:p>
      </dsp:txBody>
      <dsp:txXfrm>
        <a:off x="1057183" y="1805"/>
        <a:ext cx="9069178" cy="915310"/>
      </dsp:txXfrm>
    </dsp:sp>
    <dsp:sp modelId="{7D518075-595C-444B-A741-677BEA2DE822}">
      <dsp:nvSpPr>
        <dsp:cNvPr id="0" name=""/>
        <dsp:cNvSpPr/>
      </dsp:nvSpPr>
      <dsp:spPr>
        <a:xfrm>
          <a:off x="0" y="1145944"/>
          <a:ext cx="1012636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3EE06-BDDA-44E7-ADF3-B6A1EF34F72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3B75A-E4CE-41CD-87F3-1EBAB8B9F1DB}">
      <dsp:nvSpPr>
        <dsp:cNvPr id="0" name=""/>
        <dsp:cNvSpPr/>
      </dsp:nvSpPr>
      <dsp:spPr>
        <a:xfrm>
          <a:off x="1057183" y="1145944"/>
          <a:ext cx="906917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+mn-lt"/>
            </a:rPr>
            <a:t>CTV showed lowest CPC &amp; </a:t>
          </a:r>
          <a:r>
            <a:rPr lang="en-US" sz="1500" b="1" i="0" kern="1200" baseline="0" dirty="0" err="1">
              <a:latin typeface="+mn-lt"/>
            </a:rPr>
            <a:t>eCPM</a:t>
          </a:r>
          <a:r>
            <a:rPr lang="en-US" sz="1500" b="0" i="0" kern="1200" baseline="0" dirty="0">
              <a:latin typeface="+mn-lt"/>
            </a:rPr>
            <a:t>, yet </a:t>
          </a:r>
          <a:r>
            <a:rPr lang="en-US" sz="1500" b="1" i="0" kern="1200" baseline="0" dirty="0">
              <a:latin typeface="+mn-lt"/>
            </a:rPr>
            <a:t>lowest engagement</a:t>
          </a:r>
          <a:r>
            <a:rPr lang="en-US" sz="1500" b="0" i="0" kern="1200" baseline="0" dirty="0">
              <a:latin typeface="+mn-lt"/>
            </a:rPr>
            <a:t>.</a:t>
          </a:r>
          <a:br>
            <a:rPr lang="en-US" sz="1500" b="0" i="0" kern="1200" baseline="0" dirty="0">
              <a:latin typeface="+mn-lt"/>
            </a:rPr>
          </a:br>
          <a:r>
            <a:rPr lang="en-US" sz="1500" b="0" i="0" kern="1200" baseline="0" dirty="0">
              <a:latin typeface="+mn-lt"/>
            </a:rPr>
            <a:t>→ </a:t>
          </a:r>
          <a:r>
            <a:rPr lang="en-US" sz="1500" b="0" i="1" kern="1200" baseline="0" dirty="0">
              <a:latin typeface="+mn-lt"/>
            </a:rPr>
            <a:t>Optimize creative strategy to improve performance on cost-efficient CTV.</a:t>
          </a:r>
          <a:endParaRPr lang="en-US" sz="1500" kern="1200" dirty="0">
            <a:latin typeface="+mn-lt"/>
          </a:endParaRPr>
        </a:p>
      </dsp:txBody>
      <dsp:txXfrm>
        <a:off x="1057183" y="1145944"/>
        <a:ext cx="9069178" cy="915310"/>
      </dsp:txXfrm>
    </dsp:sp>
    <dsp:sp modelId="{7C478F7C-CB2D-461C-9996-7617788736B6}">
      <dsp:nvSpPr>
        <dsp:cNvPr id="0" name=""/>
        <dsp:cNvSpPr/>
      </dsp:nvSpPr>
      <dsp:spPr>
        <a:xfrm>
          <a:off x="0" y="2301661"/>
          <a:ext cx="1012636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6FDC4-6E94-409B-869F-B5648827207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C3ED-C50E-4707-B079-CA6C1CCB92CB}">
      <dsp:nvSpPr>
        <dsp:cNvPr id="0" name=""/>
        <dsp:cNvSpPr/>
      </dsp:nvSpPr>
      <dsp:spPr>
        <a:xfrm>
          <a:off x="1057183" y="2290082"/>
          <a:ext cx="906917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+mn-lt"/>
            </a:rPr>
            <a:t>Mobile platforms outperformed desktop</a:t>
          </a:r>
          <a:r>
            <a:rPr lang="en-US" sz="1500" b="0" i="0" kern="1200" baseline="0" dirty="0">
              <a:latin typeface="+mn-lt"/>
            </a:rPr>
            <a:t> in engagement ,especially in </a:t>
          </a:r>
          <a:r>
            <a:rPr lang="en-US" sz="1500" b="1" i="0" kern="1200" baseline="0" dirty="0">
              <a:latin typeface="+mn-lt"/>
            </a:rPr>
            <a:t>Travel &amp; Business.</a:t>
          </a:r>
          <a:br>
            <a:rPr lang="en-US" sz="1500" b="0" i="0" kern="1200" baseline="0" dirty="0">
              <a:latin typeface="+mn-lt"/>
            </a:rPr>
          </a:br>
          <a:r>
            <a:rPr lang="en-US" sz="1500" b="0" i="0" kern="1200" baseline="0" dirty="0">
              <a:latin typeface="+mn-lt"/>
            </a:rPr>
            <a:t>→ </a:t>
          </a:r>
          <a:r>
            <a:rPr lang="en-US" sz="1500" b="0" i="1" kern="1200" baseline="0" dirty="0">
              <a:latin typeface="+mn-lt"/>
            </a:rPr>
            <a:t>Prioritize mobile-first ad placements for better user interaction.</a:t>
          </a:r>
          <a:endParaRPr lang="en-US" sz="1500" kern="1200" dirty="0">
            <a:latin typeface="+mn-lt"/>
          </a:endParaRPr>
        </a:p>
      </dsp:txBody>
      <dsp:txXfrm>
        <a:off x="1057183" y="2290082"/>
        <a:ext cx="9069178" cy="915310"/>
      </dsp:txXfrm>
    </dsp:sp>
    <dsp:sp modelId="{27642AB7-18DB-4365-BD6E-12877AB685E1}">
      <dsp:nvSpPr>
        <dsp:cNvPr id="0" name=""/>
        <dsp:cNvSpPr/>
      </dsp:nvSpPr>
      <dsp:spPr>
        <a:xfrm>
          <a:off x="0" y="3434221"/>
          <a:ext cx="10126361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B03E-0910-4DE5-B955-BE132AFBCC0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3EFD1-45F6-4DAA-BD26-034FC245FAFD}">
      <dsp:nvSpPr>
        <dsp:cNvPr id="0" name=""/>
        <dsp:cNvSpPr/>
      </dsp:nvSpPr>
      <dsp:spPr>
        <a:xfrm>
          <a:off x="1057183" y="3434221"/>
          <a:ext cx="9069178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+mn-lt"/>
            </a:rPr>
            <a:t>Health &amp; Fitness category led in both CTR and conversions</a:t>
          </a:r>
          <a:r>
            <a:rPr lang="en-US" sz="1500" b="0" i="0" kern="1200" baseline="0" dirty="0">
              <a:latin typeface="+mn-lt"/>
            </a:rPr>
            <a:t>, despite moderate engagement.</a:t>
          </a:r>
          <a:br>
            <a:rPr lang="en-US" sz="1500" b="0" i="0" kern="1200" baseline="0" dirty="0">
              <a:latin typeface="+mn-lt"/>
            </a:rPr>
          </a:br>
          <a:r>
            <a:rPr lang="en-US" sz="1500" b="0" i="0" kern="1200" baseline="0" dirty="0">
              <a:latin typeface="+mn-lt"/>
            </a:rPr>
            <a:t>→ </a:t>
          </a:r>
          <a:r>
            <a:rPr lang="en-US" sz="1500" b="0" i="1" kern="1200" baseline="0" dirty="0">
              <a:latin typeface="+mn-lt"/>
            </a:rPr>
            <a:t>Replicate its high-performing strategy to lower-converting categories like Business.</a:t>
          </a:r>
          <a:endParaRPr lang="en-US" sz="1500" kern="1200" dirty="0">
            <a:latin typeface="+mn-lt"/>
          </a:endParaRPr>
        </a:p>
      </dsp:txBody>
      <dsp:txXfrm>
        <a:off x="1057183" y="3434221"/>
        <a:ext cx="9069178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4391-9833-AAAF-EBB5-DF51EF20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990CCF-4645-D1D3-0CAF-BFB7D03CC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28287-02BA-9C6F-B7D7-8765C331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 dirty="0"/>
              <a:t>1: User Visits - </a:t>
            </a:r>
            <a:r>
              <a:rPr lang="en-US" sz="1200" dirty="0"/>
              <a:t>A user loads a webpage that has an available ad placement.</a:t>
            </a:r>
          </a:p>
          <a:p>
            <a:pPr>
              <a:buNone/>
            </a:pPr>
            <a:r>
              <a:rPr lang="en-US" sz="1200" b="1" dirty="0"/>
              <a:t>2: Bid Request -</a:t>
            </a:r>
            <a:r>
              <a:rPr lang="en-US" sz="1200" dirty="0"/>
              <a:t>The webpage alerts an </a:t>
            </a:r>
            <a:r>
              <a:rPr lang="en-US" sz="1200" b="1" dirty="0"/>
              <a:t>RTB Ad Exchange</a:t>
            </a:r>
            <a:r>
              <a:rPr lang="en-US" sz="1200" dirty="0"/>
              <a:t>, sending a "Bid Request" that includes information such as user location, page type, and ad format.</a:t>
            </a:r>
          </a:p>
          <a:p>
            <a:pPr>
              <a:buNone/>
            </a:pPr>
            <a:r>
              <a:rPr lang="en-US" sz="1200" b="1" dirty="0"/>
              <a:t>3: Data Enrichment from Data Management Platform (DMP)-</a:t>
            </a:r>
            <a:r>
              <a:rPr lang="en-US" sz="1200" dirty="0"/>
              <a:t>The exchange enriches the request by adding user information from a </a:t>
            </a:r>
            <a:r>
              <a:rPr lang="en-US" sz="1200" b="1" dirty="0"/>
              <a:t>DMP</a:t>
            </a:r>
            <a:r>
              <a:rPr lang="en-US" sz="1200" dirty="0"/>
              <a:t>, including demographics, browsing history, and interests.</a:t>
            </a:r>
          </a:p>
          <a:p>
            <a:pPr>
              <a:buNone/>
            </a:pPr>
            <a:r>
              <a:rPr lang="en-US" sz="1200" b="1" dirty="0"/>
              <a:t> 4: Demand-Side Platforms (DSP) - </a:t>
            </a:r>
            <a:r>
              <a:rPr lang="en-US" sz="1200" dirty="0"/>
              <a:t>The DSP evaluates the enriched data in milliseconds and decides if it matches the targeting criteria.DSP sends back a "Bid Response," specifying the ad to be displayed and the price it's willing to pay.</a:t>
            </a:r>
          </a:p>
          <a:p>
            <a:pPr>
              <a:buNone/>
            </a:pPr>
            <a:r>
              <a:rPr lang="en-US" sz="1200" b="1" dirty="0"/>
              <a:t>5: Auction -</a:t>
            </a:r>
            <a:r>
              <a:rPr lang="en-US" sz="1200" dirty="0"/>
              <a:t>RTB Ad Exchange runs an auction instantly, selecting the highest bidder.</a:t>
            </a:r>
          </a:p>
          <a:p>
            <a:pPr>
              <a:buNone/>
            </a:pPr>
            <a:r>
              <a:rPr lang="en-US" sz="1200" b="1" dirty="0"/>
              <a:t> 6: Win Notice-</a:t>
            </a:r>
            <a:r>
              <a:rPr lang="en-US" sz="1200" dirty="0"/>
              <a:t>The winning DSP is notified ("Win Notice"), confirming the exact price they'll pay (usually just above the second-highest bidder).</a:t>
            </a:r>
          </a:p>
          <a:p>
            <a:pPr>
              <a:buNone/>
            </a:pPr>
            <a:r>
              <a:rPr lang="en-US" sz="1200" b="1" dirty="0"/>
              <a:t>7: Ad Delivery-</a:t>
            </a:r>
            <a:r>
              <a:rPr lang="en-US" sz="1200" dirty="0"/>
              <a:t>The winning ad is immediately served to the user on the webpage.</a:t>
            </a:r>
          </a:p>
          <a:p>
            <a:pPr>
              <a:buNone/>
            </a:pPr>
            <a:r>
              <a:rPr lang="en-US" sz="1200" b="1" dirty="0"/>
              <a:t>8: User Feedback (Post-Ad Interaction)</a:t>
            </a:r>
            <a:endParaRPr lang="en-US" sz="1200" dirty="0"/>
          </a:p>
          <a:p>
            <a:r>
              <a:rPr lang="en-US" sz="1200" dirty="0"/>
              <a:t>After the ad is shown, user interactions (clicks, conversions) are tracked.</a:t>
            </a:r>
          </a:p>
          <a:p>
            <a:r>
              <a:rPr lang="en-US" sz="1200" dirty="0"/>
              <a:t>This data is sent back to the DSP to optimize future ad buying decisions.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BD844-6402-8997-722E-FDA4395AE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6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5B6C-5A10-7D85-E1EF-689FCE5E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C98ED-6514-2D77-38D2-FAD81BE79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0978C-D2B1-6012-C4C2-4E71D6643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 dirty="0"/>
              <a:t>1: User Visits - </a:t>
            </a:r>
            <a:r>
              <a:rPr lang="en-US" sz="1200" dirty="0"/>
              <a:t>A user loads a webpage that has an available ad placement.</a:t>
            </a:r>
          </a:p>
          <a:p>
            <a:pPr>
              <a:buNone/>
            </a:pPr>
            <a:r>
              <a:rPr lang="en-US" sz="1200" b="1" dirty="0"/>
              <a:t>2: Bid Request -</a:t>
            </a:r>
            <a:r>
              <a:rPr lang="en-US" sz="1200" dirty="0"/>
              <a:t>The webpage alerts an </a:t>
            </a:r>
            <a:r>
              <a:rPr lang="en-US" sz="1200" b="1" dirty="0"/>
              <a:t>RTB Ad Exchange</a:t>
            </a:r>
            <a:r>
              <a:rPr lang="en-US" sz="1200" dirty="0"/>
              <a:t>, sending a "Bid Request" that includes information such as user location, page type, and ad format.</a:t>
            </a:r>
          </a:p>
          <a:p>
            <a:pPr>
              <a:buNone/>
            </a:pPr>
            <a:r>
              <a:rPr lang="en-US" sz="1200" b="1" dirty="0"/>
              <a:t>3: Data Enrichment from Data Management Platform (DMP)-</a:t>
            </a:r>
            <a:r>
              <a:rPr lang="en-US" sz="1200" dirty="0"/>
              <a:t>The exchange enriches the request by adding user information from a </a:t>
            </a:r>
            <a:r>
              <a:rPr lang="en-US" sz="1200" b="1" dirty="0"/>
              <a:t>DMP</a:t>
            </a:r>
            <a:r>
              <a:rPr lang="en-US" sz="1200" dirty="0"/>
              <a:t>, including demographics, browsing history, and interests.</a:t>
            </a:r>
          </a:p>
          <a:p>
            <a:pPr>
              <a:buNone/>
            </a:pPr>
            <a:r>
              <a:rPr lang="en-US" sz="1200" b="1" dirty="0"/>
              <a:t> 4: Demand-Side Platforms (DSP) - </a:t>
            </a:r>
            <a:r>
              <a:rPr lang="en-US" sz="1200" dirty="0"/>
              <a:t>The DSP evaluates the enriched data in milliseconds and decides if it matches the targeting criteria.DSP sends back a "Bid Response," specifying the ad to be displayed and the price it's willing to pay.</a:t>
            </a:r>
          </a:p>
          <a:p>
            <a:pPr>
              <a:buNone/>
            </a:pPr>
            <a:r>
              <a:rPr lang="en-US" sz="1200" b="1" dirty="0"/>
              <a:t>5: Auction -</a:t>
            </a:r>
            <a:r>
              <a:rPr lang="en-US" sz="1200" dirty="0"/>
              <a:t>RTB Ad Exchange runs an auction instantly, selecting the highest bidder.</a:t>
            </a:r>
          </a:p>
          <a:p>
            <a:pPr>
              <a:buNone/>
            </a:pPr>
            <a:r>
              <a:rPr lang="en-US" sz="1200" b="1" dirty="0"/>
              <a:t> 6: Win Notice-</a:t>
            </a:r>
            <a:r>
              <a:rPr lang="en-US" sz="1200" dirty="0"/>
              <a:t>The winning DSP is notified ("Win Notice"), confirming the exact price they'll pay (usually just above the second-highest bidder).</a:t>
            </a:r>
          </a:p>
          <a:p>
            <a:pPr>
              <a:buNone/>
            </a:pPr>
            <a:r>
              <a:rPr lang="en-US" sz="1200" b="1" dirty="0"/>
              <a:t>7: Ad Delivery-</a:t>
            </a:r>
            <a:r>
              <a:rPr lang="en-US" sz="1200" dirty="0"/>
              <a:t>The winning ad is immediately served to the user on the webpage.</a:t>
            </a:r>
          </a:p>
          <a:p>
            <a:pPr>
              <a:buNone/>
            </a:pPr>
            <a:r>
              <a:rPr lang="en-US" sz="1200" b="1" dirty="0"/>
              <a:t>8: User Feedback (Post-Ad Interaction)</a:t>
            </a:r>
            <a:endParaRPr lang="en-US" sz="1200" dirty="0"/>
          </a:p>
          <a:p>
            <a:r>
              <a:rPr lang="en-US" sz="1200" dirty="0"/>
              <a:t>After the ad is shown, user interactions (clicks, conversions) are tracked.</a:t>
            </a:r>
          </a:p>
          <a:p>
            <a:r>
              <a:rPr lang="en-US" sz="1200" dirty="0"/>
              <a:t>This data is sent back to the DSP to optimize future ad buying decisions.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6A193-42C0-1469-4D29-186F01275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5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3145420"/>
            <a:ext cx="7414940" cy="567159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b="1" spc="0" dirty="0">
                <a:solidFill>
                  <a:schemeClr val="accent1">
                    <a:lumMod val="50000"/>
                  </a:schemeClr>
                </a:solidFill>
              </a:rPr>
              <a:t>Presented by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spc="0" dirty="0">
                <a:solidFill>
                  <a:schemeClr val="accent1">
                    <a:lumMod val="50000"/>
                  </a:schemeClr>
                </a:solidFill>
              </a:rPr>
              <a:t>JAHNAVI </a:t>
            </a:r>
            <a:r>
              <a:rPr lang="en-US" b="1" spc="0" dirty="0" err="1">
                <a:solidFill>
                  <a:schemeClr val="accent1">
                    <a:lumMod val="50000"/>
                  </a:schemeClr>
                </a:solidFill>
              </a:rPr>
              <a:t>akuri</a:t>
            </a:r>
            <a:endParaRPr lang="en-US" b="1" spc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462116"/>
            <a:ext cx="6226593" cy="4278670"/>
          </a:xfrm>
        </p:spPr>
        <p:txBody>
          <a:bodyPr/>
          <a:lstStyle/>
          <a:p>
            <a:r>
              <a:rPr lang="en-US" spc="0" dirty="0">
                <a:solidFill>
                  <a:schemeClr val="accent1">
                    <a:lumMod val="50000"/>
                  </a:schemeClr>
                </a:solidFill>
              </a:rPr>
              <a:t>Programmatic advertising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04D5B-5903-DA97-EC74-4E206397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89367"/>
            <a:ext cx="10122632" cy="729205"/>
          </a:xfrm>
        </p:spPr>
        <p:txBody>
          <a:bodyPr/>
          <a:lstStyle/>
          <a:p>
            <a:r>
              <a:rPr lang="en-US" sz="28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insights around spend data</a:t>
            </a:r>
            <a:r>
              <a:rPr lang="en-US" sz="12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(power BI)</a:t>
            </a:r>
            <a:b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0C7B61-97F8-9C7F-CDB9-40DA8F3AA9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546" y="868101"/>
            <a:ext cx="5555498" cy="330118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F3DE-3D83-08C5-6B70-8A40653B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1831E-76A9-EB6E-333D-CC935C601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333" y="868101"/>
            <a:ext cx="5814564" cy="3170895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E63FEB4D-CFAD-B915-5B3B-6A64DFEBF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47" y="3803134"/>
            <a:ext cx="591045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outperformed with both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engagement rate (79.71%)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CTR (57.86%)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being the most effective format overall.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had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 CTR (11.26%)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engagement (20.08%)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while Video and CTV underperformed in both.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drives both immediate clicks and deeper interaction. Display may need creative or targeting optimization. CTV and Video need strategic reassessment.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D462452-7233-1F78-0E2B-7E0E0D024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386" y="3910856"/>
            <a:ext cx="584819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has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engagement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eCPM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55.99%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CTV has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lowest cost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 have minimal engagement (2.00%).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provides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 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between cost (22.77%) and engagement (20.08%).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Native is impactful, it's costly. Evaluate ROI to justify premium. Explore improving engagement for low-cost channels like CTV.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6C085D-9455-AC51-7A27-5A093CC7B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87" y="5268686"/>
            <a:ext cx="5814564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2C5E-3E56-E40E-2137-5CBDC59C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41CBB7-9384-E489-D4A0-8753A7FF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27965"/>
            <a:ext cx="10122632" cy="406100"/>
          </a:xfrm>
        </p:spPr>
        <p:txBody>
          <a:bodyPr/>
          <a:lstStyle/>
          <a:p>
            <a:r>
              <a:rPr lang="en-US" sz="28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insights for ad category</a:t>
            </a: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4A5E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(power BI)</a:t>
            </a:r>
            <a:b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12ADE-0FBE-BCCA-BDEB-1F156ABFDB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203CC-195E-2935-6805-B322DD33EB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5F964-0225-71D1-866C-38FDFD0E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1E67C2-F0F0-E74A-4BBB-C18F9DE258E4}"/>
              </a:ext>
            </a:extLst>
          </p:cNvPr>
          <p:cNvSpPr txBox="1"/>
          <p:nvPr/>
        </p:nvSpPr>
        <p:spPr>
          <a:xfrm>
            <a:off x="1661160" y="8592049"/>
            <a:ext cx="18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9BBC556-CBAA-681C-9F18-731563008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0" y="5193730"/>
            <a:ext cx="53835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48348B60-3CFC-BA18-0C95-5B9E7FB29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906" y="5193729"/>
            <a:ext cx="56615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095536B-4116-D647-C4B3-3DF40991A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0" y="4250094"/>
            <a:ext cx="571073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Across all advertiser categories,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 web and mobile 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consistently deliver higher engagement rates than desktop or tablet.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Travel and Business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advertisers see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engagement on mobile 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while desktop underperforms for News and Health.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campaigns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 platforms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higher user interaction — especially for Travel and Business categories.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D9B80-3E4E-8F66-182F-5DFD75C5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6" y="758509"/>
            <a:ext cx="5464734" cy="3439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8A12A-8F75-12D6-A7DC-85588E42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13" y="681400"/>
            <a:ext cx="5600663" cy="3439865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AEF6FE5F-A0F4-8B91-A966-1A158ABC2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9310" y="4423617"/>
            <a:ext cx="566883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categories have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viewability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(~1700–1800 range), but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 completion rates remain low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especially for Travel (504).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performs best with 620 completions, indicating relatively better video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viewability alone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sufficient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— optimize video content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completion and storytelling impact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especially in Travel.</a:t>
            </a:r>
          </a:p>
        </p:txBody>
      </p:sp>
    </p:spTree>
    <p:extLst>
      <p:ext uri="{BB962C8B-B14F-4D97-AF65-F5344CB8AC3E}">
        <p14:creationId xmlns:p14="http://schemas.microsoft.com/office/powerpoint/2010/main" val="345046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A374D-55FA-8909-099A-0ABC665A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F2547-E9FC-C069-3406-4FAB8865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27965"/>
            <a:ext cx="10122632" cy="406100"/>
          </a:xfrm>
        </p:spPr>
        <p:txBody>
          <a:bodyPr/>
          <a:lstStyle/>
          <a:p>
            <a:r>
              <a:rPr lang="en-US" sz="28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insights for ad category</a:t>
            </a: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4A5E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(power BI)</a:t>
            </a:r>
            <a:b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F7A0F-5D3F-D1E8-A69D-04A4F7BE07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0DD0-3932-6E5A-AAD4-2FA51691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B108E-683F-BAEB-A8ED-6AEB3126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174E83-0EB6-569F-2176-52AE8708B5EF}"/>
              </a:ext>
            </a:extLst>
          </p:cNvPr>
          <p:cNvSpPr txBox="1"/>
          <p:nvPr/>
        </p:nvSpPr>
        <p:spPr>
          <a:xfrm>
            <a:off x="1661160" y="8592049"/>
            <a:ext cx="18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DFD1C-9BBD-14FB-8A92-27C8B518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9" y="821803"/>
            <a:ext cx="5596932" cy="329470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39E65C8-580C-041C-C415-FDCB88DB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0" y="4306079"/>
            <a:ext cx="572957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&amp; Fitness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leads in conversions (1106) despite moderate engagement (287), suggesting highly effective targeting.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shows balanced engagement and conversion, while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high engagement but very low conversion (138).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engagement ≠ high conversion.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While Business ads generate interest, they struggle to convert — indicating potential issues with call-to-actions (CTAs) or landing page experience.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A49AF-ACC4-B680-E4E9-6AE8E42AF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740" y="821803"/>
            <a:ext cx="5492197" cy="329470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3FDC3F36-C533-9B19-88DD-5C28B205D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740" y="4090635"/>
            <a:ext cx="549219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&amp; Fitness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again dominates with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conversion (1106)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CTR (26.2%)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indicating a strong ad-performance loop.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a reasonable CTR (23%) but low conversions, highlighting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conversion drop-off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&amp; Fitness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most efficient category in both clicks and conversions.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Its campaign structure can serve as a benchmark for optimizing underperforming categories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9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FEF6-E227-C235-6D78-B6F02046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F5BE66-F043-5F3A-A04D-424023E1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US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5DA23-B4B9-1608-A099-7B714CFB7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5922F-3BB2-AF75-BD47-1C68A1390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aphicFrame>
        <p:nvGraphicFramePr>
          <p:cNvPr id="21" name="Rectangle 1">
            <a:extLst>
              <a:ext uri="{FF2B5EF4-FFF2-40B4-BE49-F238E27FC236}">
                <a16:creationId xmlns:a16="http://schemas.microsoft.com/office/drawing/2014/main" id="{363FD1BC-FD49-AA60-CB6C-02CCAB419A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7793495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8A0F00-158F-44BB-0E5C-B4743E6772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pc="0">
                <a:solidFill>
                  <a:schemeClr val="accent1">
                    <a:lumMod val="50000"/>
                  </a:schemeClr>
                </a:solidFill>
              </a:rPr>
              <a:t>THANK YOU</a:t>
            </a:r>
            <a:endParaRPr lang="en-US" spc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B2FBD-E5BF-7852-1413-A3D29404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0">
            <a:extLst>
              <a:ext uri="{FF2B5EF4-FFF2-40B4-BE49-F238E27FC236}">
                <a16:creationId xmlns:a16="http://schemas.microsoft.com/office/drawing/2014/main" id="{EAEDAFCE-C16E-D8B3-BBAC-FF6B92C46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080911"/>
              </p:ext>
            </p:extLst>
          </p:nvPr>
        </p:nvGraphicFramePr>
        <p:xfrm>
          <a:off x="5725610" y="620120"/>
          <a:ext cx="5451233" cy="561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9CE2DA6-8152-7CA3-0A2B-A9B49CED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139" y="5352081"/>
            <a:ext cx="4567228" cy="1877976"/>
          </a:xfrm>
        </p:spPr>
        <p:txBody>
          <a:bodyPr anchor="t">
            <a:normAutofit/>
          </a:bodyPr>
          <a:lstStyle/>
          <a:p>
            <a:r>
              <a:rPr lang="en-US" spc="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7A6380-6DF6-9582-EB5E-37B7CC57B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2" y="352926"/>
            <a:ext cx="8238127" cy="59355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 b="1" i="0" kern="1200" cap="all" spc="0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012" y="863755"/>
            <a:ext cx="11085499" cy="697916"/>
          </a:xfrm>
        </p:spPr>
        <p:txBody>
          <a:bodyPr/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system that automates the processes and transactions involved with purchasing and dynamically placing ads across the internet.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210312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385013" y="2046038"/>
            <a:ext cx="7731404" cy="35681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endParaRPr lang="en-US" b="0" i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C433-C3EA-AAEC-FEEE-313040151C92}"/>
              </a:ext>
            </a:extLst>
          </p:cNvPr>
          <p:cNvSpPr txBox="1"/>
          <p:nvPr/>
        </p:nvSpPr>
        <p:spPr>
          <a:xfrm>
            <a:off x="171326" y="3830107"/>
            <a:ext cx="11397465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Advertisers use DSPs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(Demand-Side Platforms) to bid on ad inventory via Ad Exchanges, targeting the right audience.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Publishers use SSPs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(Supply-Side Platforms) to offer their inventory, the winning ad is shown to the user within no time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64F55-97FF-2F39-1FC9-D4E0EC30AEBF}"/>
              </a:ext>
            </a:extLst>
          </p:cNvPr>
          <p:cNvSpPr txBox="1"/>
          <p:nvPr/>
        </p:nvSpPr>
        <p:spPr>
          <a:xfrm>
            <a:off x="200368" y="4859961"/>
            <a:ext cx="10658730" cy="152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Categories:</a:t>
            </a:r>
          </a:p>
          <a:p>
            <a:pPr>
              <a:lnSpc>
                <a:spcPct val="150000"/>
              </a:lnSpc>
            </a:pPr>
            <a:r>
              <a:rPr lang="en-CA" sz="1600" b="1" dirty="0">
                <a:latin typeface="Arial" panose="020B0604020202020204" pitchFamily="34" charset="0"/>
                <a:cs typeface="Arial" panose="020B0604020202020204" pitchFamily="34" charset="0"/>
              </a:rPr>
              <a:t>Real-Time Bidding (RTB): 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Open to all buyers, highest bid typically wins.</a:t>
            </a:r>
          </a:p>
          <a:p>
            <a:pPr>
              <a:lnSpc>
                <a:spcPct val="150000"/>
              </a:lnSpc>
            </a:pPr>
            <a:r>
              <a:rPr lang="en-CA" sz="1600" b="1" dirty="0">
                <a:latin typeface="Arial" panose="020B0604020202020204" pitchFamily="34" charset="0"/>
                <a:cs typeface="Arial" panose="020B0604020202020204" pitchFamily="34" charset="0"/>
              </a:rPr>
              <a:t>Private Marketplace (PMP): 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Invite-only auctions, Higher-quality inventory </a:t>
            </a:r>
          </a:p>
          <a:p>
            <a:pPr>
              <a:lnSpc>
                <a:spcPct val="150000"/>
              </a:lnSpc>
            </a:pPr>
            <a:r>
              <a:rPr lang="en-CA" sz="1600" b="1" dirty="0">
                <a:latin typeface="Arial" panose="020B0604020202020204" pitchFamily="34" charset="0"/>
                <a:cs typeface="Arial" panose="020B0604020202020204" pitchFamily="34" charset="0"/>
              </a:rPr>
              <a:t>Programmatic Direct (Guaranteed Deals):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Pre-negotiated, fixed-price deals with guaranteed impressions.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720F0F-7027-7983-3576-C606366A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961A65-8F4D-C386-539C-B136001C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02" y="1711242"/>
            <a:ext cx="8021256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CE81-8114-A883-FAA1-993862E26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90B17C-9F18-EC95-1B65-481F91F26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3555"/>
            <a:ext cx="6286919" cy="504535"/>
          </a:xfrm>
        </p:spPr>
        <p:txBody>
          <a:bodyPr/>
          <a:lstStyle/>
          <a:p>
            <a:r>
              <a:rPr lang="en-US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RTB MECHANICS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9AB93-00E2-649F-37AF-68B9C273D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150374"/>
            <a:ext cx="6535838" cy="5397910"/>
          </a:xfrm>
        </p:spPr>
        <p:txBody>
          <a:bodyPr/>
          <a:lstStyle/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1:User Visits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user loads a webpage that has an available ad placement.</a:t>
            </a: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2:Bid Request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 Exchange sends ad opportunity (user info, context data) to DSP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3:Data Management Platform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Additional user data (demographics, browsing interests) is added from DMP.</a:t>
            </a: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4: Bid Response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DSP decides on bid price, ad creative, and returns bid response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5: Auction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 Exchange instantly selects highest bidder (DSP)</a:t>
            </a: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6:Win Notice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Winning DSP is notified and pays slightly more than second-highest bidder’s price.</a:t>
            </a: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7: Ad Delivery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winning ad is immediately served to the user on the webpage.</a:t>
            </a:r>
          </a:p>
          <a:p>
            <a:pPr algn="just">
              <a:lnSpc>
                <a:spcPct val="10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8: Performance Feedback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User interactions (clicks, conversions) tracked and fed back to DSP for optimization.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1D362-F3B8-9949-AABE-4491EC873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04F8C-4682-A125-A229-53B7BC5FA0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77327-CF9E-7C0D-F47B-654E2BE2A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0690" b="-29654"/>
          <a:stretch/>
        </p:blipFill>
        <p:spPr>
          <a:xfrm>
            <a:off x="7199454" y="1150374"/>
            <a:ext cx="448127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1C5CD-4D5B-A037-6289-E5ECFBB0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2" y="208344"/>
            <a:ext cx="7905509" cy="1678329"/>
          </a:xfrm>
        </p:spPr>
        <p:txBody>
          <a:bodyPr anchor="t">
            <a:normAutofit/>
          </a:bodyPr>
          <a:lstStyle/>
          <a:p>
            <a:r>
              <a:rPr lang="en-US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ADTECH LANDSCAPE</a:t>
            </a:r>
            <a:endParaRPr 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1E06F9-726B-3B28-B222-2197F3AC1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19552"/>
              </p:ext>
            </p:extLst>
          </p:nvPr>
        </p:nvGraphicFramePr>
        <p:xfrm>
          <a:off x="5243332" y="1030147"/>
          <a:ext cx="6377649" cy="572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404">
                  <a:extLst>
                    <a:ext uri="{9D8B030D-6E8A-4147-A177-3AD203B41FA5}">
                      <a16:colId xmlns:a16="http://schemas.microsoft.com/office/drawing/2014/main" val="4284004004"/>
                    </a:ext>
                  </a:extLst>
                </a:gridCol>
                <a:gridCol w="2456988">
                  <a:extLst>
                    <a:ext uri="{9D8B030D-6E8A-4147-A177-3AD203B41FA5}">
                      <a16:colId xmlns:a16="http://schemas.microsoft.com/office/drawing/2014/main" val="2871435125"/>
                    </a:ext>
                  </a:extLst>
                </a:gridCol>
                <a:gridCol w="2382257">
                  <a:extLst>
                    <a:ext uri="{9D8B030D-6E8A-4147-A177-3AD203B41FA5}">
                      <a16:colId xmlns:a16="http://schemas.microsoft.com/office/drawing/2014/main" val="4062157086"/>
                    </a:ext>
                  </a:extLst>
                </a:gridCol>
              </a:tblGrid>
              <a:tr h="387932">
                <a:tc>
                  <a:txBody>
                    <a:bodyPr/>
                    <a:lstStyle/>
                    <a:p>
                      <a:r>
                        <a:rPr lang="en-CA" sz="1200" b="1" dirty="0"/>
                        <a:t>Category</a:t>
                      </a:r>
                      <a:endParaRPr lang="en-CA" sz="1200" dirty="0"/>
                    </a:p>
                  </a:txBody>
                  <a:tcPr marL="102407" marR="102407" marT="51204" marB="5120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Role in Ecosystem</a:t>
                      </a:r>
                      <a:endParaRPr lang="en-CA" sz="1200" dirty="0"/>
                    </a:p>
                  </a:txBody>
                  <a:tcPr marL="102407" marR="102407" marT="51204" marB="5120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Key Players</a:t>
                      </a:r>
                      <a:endParaRPr lang="en-CA" sz="1200" dirty="0"/>
                    </a:p>
                  </a:txBody>
                  <a:tcPr marL="102407" marR="102407" marT="51204" marB="5120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359605"/>
                  </a:ext>
                </a:extLst>
              </a:tr>
              <a:tr h="1068307">
                <a:tc>
                  <a:txBody>
                    <a:bodyPr/>
                    <a:lstStyle/>
                    <a:p>
                      <a:r>
                        <a:rPr lang="en-CA" sz="1200" b="1" dirty="0"/>
                        <a:t>Demand-Side Platforms (DSPs)</a:t>
                      </a:r>
                      <a:endParaRPr lang="en-CA" sz="1200" dirty="0"/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Platforms used by advertisers/agencies to buy ads programmatically.</a:t>
                      </a:r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CA" sz="1200" b="1" dirty="0" err="1"/>
                        <a:t>StackAdapt</a:t>
                      </a:r>
                      <a:r>
                        <a:rPr lang="en-CA" sz="1200" b="1" dirty="0"/>
                        <a:t>, The Trade Desk, Google Display &amp; Video 360, Amazon DSP, MediaMath, Xandr</a:t>
                      </a:r>
                      <a:endParaRPr lang="en-CA" sz="1200" dirty="0"/>
                    </a:p>
                  </a:txBody>
                  <a:tcPr marL="102407" marR="102407" marT="51204" marB="51204" anchor="ctr"/>
                </a:tc>
                <a:extLst>
                  <a:ext uri="{0D108BD9-81ED-4DB2-BD59-A6C34878D82A}">
                    <a16:rowId xmlns:a16="http://schemas.microsoft.com/office/drawing/2014/main" val="3023786903"/>
                  </a:ext>
                </a:extLst>
              </a:tr>
              <a:tr h="1068307">
                <a:tc>
                  <a:txBody>
                    <a:bodyPr/>
                    <a:lstStyle/>
                    <a:p>
                      <a:r>
                        <a:rPr lang="en-CA" sz="1200" b="1"/>
                        <a:t>Supply-Side Platforms (SSPs)</a:t>
                      </a:r>
                      <a:endParaRPr lang="en-CA" sz="1200"/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Platforms used by publishers to sell and manage their ad inventory</a:t>
                      </a:r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Magnite</a:t>
                      </a:r>
                      <a:r>
                        <a:rPr lang="en-US" sz="1200" b="1" dirty="0"/>
                        <a:t>, PubMatic, OpenX, Index Exchange, </a:t>
                      </a:r>
                      <a:r>
                        <a:rPr lang="en-US" sz="1200" b="1" dirty="0" err="1"/>
                        <a:t>Sovrn</a:t>
                      </a:r>
                      <a:r>
                        <a:rPr lang="en-US" sz="1200" b="1" dirty="0"/>
                        <a:t>, Google Ad Manager</a:t>
                      </a:r>
                      <a:endParaRPr lang="en-US" sz="1200" dirty="0"/>
                    </a:p>
                  </a:txBody>
                  <a:tcPr marL="102407" marR="102407" marT="51204" marB="51204" anchor="ctr"/>
                </a:tc>
                <a:extLst>
                  <a:ext uri="{0D108BD9-81ED-4DB2-BD59-A6C34878D82A}">
                    <a16:rowId xmlns:a16="http://schemas.microsoft.com/office/drawing/2014/main" val="2166332550"/>
                  </a:ext>
                </a:extLst>
              </a:tr>
              <a:tr h="841515">
                <a:tc>
                  <a:txBody>
                    <a:bodyPr/>
                    <a:lstStyle/>
                    <a:p>
                      <a:r>
                        <a:rPr lang="en-CA" sz="1200" b="1"/>
                        <a:t>Ad Exchanges</a:t>
                      </a:r>
                      <a:endParaRPr lang="en-CA" sz="1200"/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Digital marketplaces for real-time auctions between DSPs and SSPs.</a:t>
                      </a:r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Google </a:t>
                      </a:r>
                      <a:r>
                        <a:rPr lang="en-CA" sz="1200" b="1" dirty="0" err="1"/>
                        <a:t>AdX</a:t>
                      </a:r>
                      <a:r>
                        <a:rPr lang="en-CA" sz="1200" b="1" dirty="0"/>
                        <a:t>, OpenX, Xandr, Index Exchange</a:t>
                      </a:r>
                      <a:endParaRPr lang="en-CA" sz="1200" dirty="0"/>
                    </a:p>
                  </a:txBody>
                  <a:tcPr marL="102407" marR="102407" marT="51204" marB="51204" anchor="ctr"/>
                </a:tc>
                <a:extLst>
                  <a:ext uri="{0D108BD9-81ED-4DB2-BD59-A6C34878D82A}">
                    <a16:rowId xmlns:a16="http://schemas.microsoft.com/office/drawing/2014/main" val="3135511755"/>
                  </a:ext>
                </a:extLst>
              </a:tr>
              <a:tr h="1068307">
                <a:tc>
                  <a:txBody>
                    <a:bodyPr/>
                    <a:lstStyle/>
                    <a:p>
                      <a:r>
                        <a:rPr lang="en-CA" sz="1200" b="1"/>
                        <a:t>Data Management Platforms (DMPs)</a:t>
                      </a:r>
                      <a:endParaRPr lang="en-CA" sz="1200"/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Systems for collecting, analyzing, and managing audience data</a:t>
                      </a:r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CA" sz="1200" b="1" dirty="0"/>
                        <a:t>Oracle </a:t>
                      </a:r>
                      <a:r>
                        <a:rPr lang="en-CA" sz="1200" b="1" dirty="0" err="1"/>
                        <a:t>BlueKai</a:t>
                      </a:r>
                      <a:r>
                        <a:rPr lang="en-CA" sz="1200" b="1" dirty="0"/>
                        <a:t>, Adobe Audience Manager, </a:t>
                      </a:r>
                      <a:r>
                        <a:rPr lang="en-CA" sz="1200" b="1" dirty="0" err="1"/>
                        <a:t>Lotame</a:t>
                      </a:r>
                      <a:r>
                        <a:rPr lang="en-CA" sz="1200" b="1" dirty="0"/>
                        <a:t>, Neustar, </a:t>
                      </a:r>
                      <a:r>
                        <a:rPr lang="en-CA" sz="1200" b="1" dirty="0" err="1"/>
                        <a:t>LiveRamp</a:t>
                      </a:r>
                      <a:endParaRPr lang="en-CA" sz="1200" dirty="0"/>
                    </a:p>
                  </a:txBody>
                  <a:tcPr marL="102407" marR="102407" marT="51204" marB="51204" anchor="ctr"/>
                </a:tc>
                <a:extLst>
                  <a:ext uri="{0D108BD9-81ED-4DB2-BD59-A6C34878D82A}">
                    <a16:rowId xmlns:a16="http://schemas.microsoft.com/office/drawing/2014/main" val="4214950580"/>
                  </a:ext>
                </a:extLst>
              </a:tr>
              <a:tr h="1295100">
                <a:tc>
                  <a:txBody>
                    <a:bodyPr/>
                    <a:lstStyle/>
                    <a:p>
                      <a:r>
                        <a:rPr lang="en-CA" sz="1200" b="1" dirty="0"/>
                        <a:t>Identity &amp; Measurement Providers</a:t>
                      </a:r>
                      <a:endParaRPr lang="en-CA" sz="1200" dirty="0"/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Providers offering user data, and verification services in a privacy-focused environment.</a:t>
                      </a:r>
                    </a:p>
                  </a:txBody>
                  <a:tcPr marL="102407" marR="102407" marT="51204" marB="51204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LiveRamp</a:t>
                      </a:r>
                      <a:r>
                        <a:rPr lang="en-US" sz="1200" b="1" dirty="0"/>
                        <a:t> (ATS), The Trade Desk (Unified ID 2.0), Integral Ad Science (IAS), </a:t>
                      </a:r>
                      <a:r>
                        <a:rPr lang="en-US" sz="1200" b="1" dirty="0" err="1"/>
                        <a:t>DoubleVerify</a:t>
                      </a:r>
                      <a:r>
                        <a:rPr lang="en-US" sz="1200" b="1" dirty="0"/>
                        <a:t>, Nielsen, </a:t>
                      </a:r>
                      <a:r>
                        <a:rPr lang="en-US" sz="1200" b="1" dirty="0" err="1"/>
                        <a:t>Comscore</a:t>
                      </a:r>
                      <a:endParaRPr lang="en-US" sz="1200" dirty="0"/>
                    </a:p>
                  </a:txBody>
                  <a:tcPr marL="102407" marR="102407" marT="51204" marB="51204" anchor="ctr"/>
                </a:tc>
                <a:extLst>
                  <a:ext uri="{0D108BD9-81ED-4DB2-BD59-A6C34878D82A}">
                    <a16:rowId xmlns:a16="http://schemas.microsoft.com/office/drawing/2014/main" val="1904220751"/>
                  </a:ext>
                </a:extLst>
              </a:tr>
            </a:tbl>
          </a:graphicData>
        </a:graphic>
      </p:graphicFrame>
      <p:pic>
        <p:nvPicPr>
          <p:cNvPr id="2050" name="Picture 2" descr="What is AdTech? A Beginner's Guide | Amazon Ads">
            <a:extLst>
              <a:ext uri="{FF2B5EF4-FFF2-40B4-BE49-F238E27FC236}">
                <a16:creationId xmlns:a16="http://schemas.microsoft.com/office/drawing/2014/main" id="{63B292CF-6FC6-A87E-C0A2-5ADBBD97A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030147"/>
            <a:ext cx="5056361" cy="58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A9604-3C1E-676C-715D-0106945C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75EE-1961-19B7-E0AD-9BE84857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65B-3A28-2486-7D63-A1F86A9F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255639"/>
            <a:ext cx="10500852" cy="589935"/>
          </a:xfrm>
        </p:spPr>
        <p:txBody>
          <a:bodyPr/>
          <a:lstStyle/>
          <a:p>
            <a:pPr algn="l"/>
            <a:r>
              <a:rPr lang="en-US" spc="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StackAdapt’s</a:t>
            </a:r>
            <a:r>
              <a:rPr lang="en-US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ADDITION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93C412D-0A4A-01E5-F3D8-C3D57D59200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762004"/>
              </p:ext>
            </p:extLst>
          </p:nvPr>
        </p:nvGraphicFramePr>
        <p:xfrm>
          <a:off x="471948" y="973394"/>
          <a:ext cx="7601112" cy="575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81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6215297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7669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Agencies/Brands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Value provided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31968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Havas People Lifts Sanofi’s Careers Page Traffic by 141%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1039241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Securing Conversions and Exceeding CPA Goals With B2B Targeting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103924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Amplifying B2B Engagement With a Multi-Channel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1039241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Popeyes Increases ROAS by 680% With </a:t>
                      </a:r>
                      <a:r>
                        <a:rPr lang="en-US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StackAdapt’s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Strategy</a:t>
                      </a:r>
                    </a:p>
                    <a:p>
                      <a:pPr algn="l"/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1039241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Corendon Airlines Increases Sales by 57% YoY With </a:t>
                      </a:r>
                      <a:r>
                        <a:rPr lang="en-US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StackAdapt</a:t>
                      </a:r>
                      <a:endParaRPr 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0426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2F3B4-CA74-EF38-7D9F-13660FFD8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2D278-F3C2-7B4B-737C-09C2D23CE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F2B11-7D27-8AFE-E2BF-2FC118F8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6" y="973394"/>
            <a:ext cx="3376835" cy="575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98780-C1A3-D6A4-50EA-29481421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7" y="1739918"/>
            <a:ext cx="1327355" cy="82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24E4F-367A-FDD2-81F7-B765F33E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7" y="2575057"/>
            <a:ext cx="1323865" cy="1011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2E6BE-810D-A54D-D288-E72CE788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37" y="3595973"/>
            <a:ext cx="1323865" cy="10397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157A8-4794-6DF1-7DB3-417F1D79E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7" y="4635694"/>
            <a:ext cx="1323865" cy="10397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E2EDDD-BF65-F9F6-D03B-44163D231E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026" r="15734" b="3603"/>
          <a:stretch/>
        </p:blipFill>
        <p:spPr>
          <a:xfrm>
            <a:off x="471947" y="5684643"/>
            <a:ext cx="1323865" cy="975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A58D07-23D7-01AD-35EB-E1767796F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19919"/>
            <a:ext cx="10122632" cy="775504"/>
          </a:xfrm>
        </p:spPr>
        <p:txBody>
          <a:bodyPr anchor="ctr">
            <a:normAutofit/>
          </a:bodyPr>
          <a:lstStyle/>
          <a:p>
            <a:r>
              <a:rPr lang="en-US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9262BC-F986-835B-16E8-F4C0CC75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AFF7B4-0656-907B-741B-6E81E47E5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39402"/>
              </p:ext>
            </p:extLst>
          </p:nvPr>
        </p:nvGraphicFramePr>
        <p:xfrm>
          <a:off x="432619" y="1445343"/>
          <a:ext cx="10992464" cy="4177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296">
                  <a:extLst>
                    <a:ext uri="{9D8B030D-6E8A-4147-A177-3AD203B41FA5}">
                      <a16:colId xmlns:a16="http://schemas.microsoft.com/office/drawing/2014/main" val="998092459"/>
                    </a:ext>
                  </a:extLst>
                </a:gridCol>
                <a:gridCol w="2944201">
                  <a:extLst>
                    <a:ext uri="{9D8B030D-6E8A-4147-A177-3AD203B41FA5}">
                      <a16:colId xmlns:a16="http://schemas.microsoft.com/office/drawing/2014/main" val="2480139873"/>
                    </a:ext>
                  </a:extLst>
                </a:gridCol>
                <a:gridCol w="2959510">
                  <a:extLst>
                    <a:ext uri="{9D8B030D-6E8A-4147-A177-3AD203B41FA5}">
                      <a16:colId xmlns:a16="http://schemas.microsoft.com/office/drawing/2014/main" val="1183184633"/>
                    </a:ext>
                  </a:extLst>
                </a:gridCol>
                <a:gridCol w="3431457">
                  <a:extLst>
                    <a:ext uri="{9D8B030D-6E8A-4147-A177-3AD203B41FA5}">
                      <a16:colId xmlns:a16="http://schemas.microsoft.com/office/drawing/2014/main" val="3981899066"/>
                    </a:ext>
                  </a:extLst>
                </a:gridCol>
              </a:tblGrid>
              <a:tr h="774422">
                <a:tc>
                  <a:txBody>
                    <a:bodyPr/>
                    <a:lstStyle/>
                    <a:p>
                      <a:r>
                        <a:rPr lang="en-CA" sz="1300" dirty="0"/>
                        <a:t>Aspect</a:t>
                      </a:r>
                    </a:p>
                  </a:txBody>
                  <a:tcPr marL="168955" marR="168955" marT="84477" marB="84477" anchor="ctr"/>
                </a:tc>
                <a:tc>
                  <a:txBody>
                    <a:bodyPr/>
                    <a:lstStyle/>
                    <a:p>
                      <a:r>
                        <a:rPr lang="en-CA" sz="1300" dirty="0"/>
                        <a:t>Spend Data (Q3)</a:t>
                      </a:r>
                    </a:p>
                  </a:txBody>
                  <a:tcPr marL="168955" marR="168955" marT="84477" marB="8447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00" b="1" dirty="0"/>
                        <a:t>Performance Data (Q4)</a:t>
                      </a:r>
                      <a:endParaRPr lang="en-CA" sz="1300" dirty="0"/>
                    </a:p>
                  </a:txBody>
                  <a:tcPr marL="168955" marR="168955" marT="84477" marB="84477" anchor="ctr"/>
                </a:tc>
                <a:tc>
                  <a:txBody>
                    <a:bodyPr/>
                    <a:lstStyle/>
                    <a:p>
                      <a:endParaRPr lang="en-CA" sz="1300" dirty="0"/>
                    </a:p>
                    <a:p>
                      <a:r>
                        <a:rPr lang="en-CA" sz="1300" dirty="0"/>
                        <a:t>eMarketer Ad Spend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45935"/>
                  </a:ext>
                </a:extLst>
              </a:tr>
              <a:tr h="1113370">
                <a:tc>
                  <a:txBody>
                    <a:bodyPr/>
                    <a:lstStyle/>
                    <a:p>
                      <a:r>
                        <a:rPr lang="en-CA" sz="1300" b="1" dirty="0"/>
                        <a:t>Time Frame</a:t>
                      </a:r>
                      <a:endParaRPr lang="en-CA" sz="1300" dirty="0"/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Nov 2019 – Oct 2020 (12 months)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Nov 2019 – Oct 2020 (12 months)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Video (US, 2020–2024)</a:t>
                      </a:r>
                    </a:p>
                    <a:p>
                      <a:r>
                        <a:rPr lang="en-US" sz="1300" dirty="0"/>
                        <a:t>Display (US, 2020–2024)</a:t>
                      </a:r>
                    </a:p>
                    <a:p>
                      <a:r>
                        <a:rPr lang="en-US" sz="1300" dirty="0"/>
                        <a:t>Native (US, 2017–2021)</a:t>
                      </a:r>
                    </a:p>
                    <a:p>
                      <a:r>
                        <a:rPr lang="en-US" sz="1300" dirty="0"/>
                        <a:t>Connected TV (CTV) (US, 2020–2024)</a:t>
                      </a:r>
                    </a:p>
                    <a:p>
                      <a:r>
                        <a:rPr lang="en-US" sz="1300" dirty="0"/>
                        <a:t>Overall Digital (US, 2019–2024)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0362"/>
                  </a:ext>
                </a:extLst>
              </a:tr>
              <a:tr h="1176719">
                <a:tc>
                  <a:txBody>
                    <a:bodyPr/>
                    <a:lstStyle/>
                    <a:p>
                      <a:r>
                        <a:rPr lang="en-CA" sz="1300" b="1" dirty="0"/>
                        <a:t>Key Fields</a:t>
                      </a:r>
                      <a:endParaRPr lang="en-CA" sz="1300" dirty="0"/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 Month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Format (Display, Video, Native, CTV)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Spend, Impressions, Clicks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CPM, CTR, engagement rate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-Months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- Format (Display, Video, Native, CTV)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-Ad Category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300" dirty="0"/>
                        <a:t>- Engagement Rate, Conversion Rate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CTR, Viewability, Completion Rates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-Annual spend (USD billions)</a:t>
                      </a:r>
                    </a:p>
                    <a:p>
                      <a:r>
                        <a:rPr lang="en-US" sz="1300" dirty="0"/>
                        <a:t>-Year-over-Year growth rates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98430"/>
                  </a:ext>
                </a:extLst>
              </a:tr>
              <a:tr h="955844">
                <a:tc>
                  <a:txBody>
                    <a:bodyPr/>
                    <a:lstStyle/>
                    <a:p>
                      <a:r>
                        <a:rPr lang="en-CA" sz="1300" b="1" dirty="0"/>
                        <a:t>Use Cases</a:t>
                      </a:r>
                      <a:endParaRPr lang="en-CA" sz="1300" dirty="0"/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 Track &amp; forecast spend trends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Assess budget allocation &amp; cost efficiency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 Measure user engagement &amp; interaction quality</a:t>
                      </a:r>
                      <a:br>
                        <a:rPr lang="en-US" sz="1300" dirty="0"/>
                      </a:br>
                      <a:r>
                        <a:rPr lang="en-US" sz="1300" dirty="0"/>
                        <a:t>- Optimize targeting and creative strategies</a:t>
                      </a:r>
                    </a:p>
                  </a:txBody>
                  <a:tcPr marL="69885" marR="69885" marT="34942" marB="34942" anchor="ctr"/>
                </a:tc>
                <a:tc>
                  <a:txBody>
                    <a:bodyPr/>
                    <a:lstStyle/>
                    <a:p>
                      <a:r>
                        <a:rPr lang="en-US" sz="1300" b="0" dirty="0"/>
                        <a:t>Industry benchmarking</a:t>
                      </a:r>
                    </a:p>
                    <a:p>
                      <a:r>
                        <a:rPr lang="en-US" sz="1300" b="0" dirty="0"/>
                        <a:t>Budget allocation &amp; strategic planning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Improving audience reach and ad effectiveness.</a:t>
                      </a:r>
                    </a:p>
                    <a:p>
                      <a:endParaRPr 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1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27965"/>
            <a:ext cx="10122632" cy="406100"/>
          </a:xfrm>
        </p:spPr>
        <p:txBody>
          <a:bodyPr/>
          <a:lstStyle/>
          <a:p>
            <a:r>
              <a:rPr lang="en-US" sz="2800" b="1" i="0" spc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Spend Projections for Next 12 Months</a:t>
            </a:r>
            <a:b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B64CD-A0D7-12E8-614B-415A2684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9979B6-BC5A-BBDD-180F-0048A3D3838D}"/>
              </a:ext>
            </a:extLst>
          </p:cNvPr>
          <p:cNvSpPr txBox="1"/>
          <p:nvPr/>
        </p:nvSpPr>
        <p:spPr>
          <a:xfrm>
            <a:off x="274087" y="806245"/>
            <a:ext cx="54089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Approach(Using Python):</a:t>
            </a:r>
          </a:p>
          <a:p>
            <a:pPr algn="just"/>
            <a:endParaRPr lang="en-CA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Step 1: Load &amp; Clean the given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Step2 :  Aggregate monthly spend by Format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Step 3: From eMarketer graphs set growth rates using YOY%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Step 4: Forecast Next 12 months (NOV 2020-OCT 2021)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Step5 : Plot a graph (Spend vs MOM % Change)</a:t>
            </a:r>
          </a:p>
          <a:p>
            <a:endParaRPr lang="en-CA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7C46EDA-4987-7E68-596E-A659B3CC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4" y="2264324"/>
            <a:ext cx="4779235" cy="3932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44F0AD-7B17-12DC-3CE1-498592940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43" y="2737570"/>
            <a:ext cx="4884195" cy="2920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C5A2C2-3758-F929-A221-C7ABCEE8C9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7501" b="-27501"/>
          <a:stretch/>
        </p:blipFill>
        <p:spPr>
          <a:xfrm>
            <a:off x="5463106" y="314632"/>
            <a:ext cx="6079965" cy="4296698"/>
          </a:xfrm>
          <a:prstGeom prst="rect">
            <a:avLst/>
          </a:prstGeom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6CD98251-5F30-997F-04E5-E27B2581F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913907"/>
              </p:ext>
            </p:extLst>
          </p:nvPr>
        </p:nvGraphicFramePr>
        <p:xfrm>
          <a:off x="268666" y="3908323"/>
          <a:ext cx="11274405" cy="276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564">
                  <a:extLst>
                    <a:ext uri="{9D8B030D-6E8A-4147-A177-3AD203B41FA5}">
                      <a16:colId xmlns:a16="http://schemas.microsoft.com/office/drawing/2014/main" val="1933718233"/>
                    </a:ext>
                  </a:extLst>
                </a:gridCol>
                <a:gridCol w="4671388">
                  <a:extLst>
                    <a:ext uri="{9D8B030D-6E8A-4147-A177-3AD203B41FA5}">
                      <a16:colId xmlns:a16="http://schemas.microsoft.com/office/drawing/2014/main" val="3328016833"/>
                    </a:ext>
                  </a:extLst>
                </a:gridCol>
                <a:gridCol w="5075453">
                  <a:extLst>
                    <a:ext uri="{9D8B030D-6E8A-4147-A177-3AD203B41FA5}">
                      <a16:colId xmlns:a16="http://schemas.microsoft.com/office/drawing/2014/main" val="2316738128"/>
                    </a:ext>
                  </a:extLst>
                </a:gridCol>
              </a:tblGrid>
              <a:tr h="310551">
                <a:tc>
                  <a:txBody>
                    <a:bodyPr/>
                    <a:lstStyle/>
                    <a:p>
                      <a:r>
                        <a:rPr lang="en-CA" sz="1400" b="1" dirty="0"/>
                        <a:t>Format</a:t>
                      </a:r>
                      <a:endParaRPr lang="en-CA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b="1"/>
                        <a:t>Graph Observation</a:t>
                      </a:r>
                      <a:endParaRPr lang="en-CA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Likely Reason</a:t>
                      </a:r>
                      <a:endParaRPr lang="en-CA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639629"/>
                  </a:ext>
                </a:extLst>
              </a:tr>
              <a:tr h="431860">
                <a:tc>
                  <a:txBody>
                    <a:bodyPr/>
                    <a:lstStyle/>
                    <a:p>
                      <a:r>
                        <a:rPr lang="en-CA" sz="1400" b="1" dirty="0"/>
                        <a:t>CTV</a:t>
                      </a:r>
                      <a:endParaRPr lang="en-CA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+75.2% MoM growth in Sep 2021 (highest among all formats)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Rising popularity of streaming, shift from traditional TV, increased ad budgets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419931"/>
                  </a:ext>
                </a:extLst>
              </a:tr>
              <a:tr h="431860">
                <a:tc>
                  <a:txBody>
                    <a:bodyPr/>
                    <a:lstStyle/>
                    <a:p>
                      <a:r>
                        <a:rPr lang="en-CA" sz="1400" b="1"/>
                        <a:t>Video</a:t>
                      </a:r>
                      <a:endParaRPr lang="en-CA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Peaked at +136.2% MoM in Aug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Back-to-school &amp; early holiday campaigns; engaging format for branding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708365"/>
                  </a:ext>
                </a:extLst>
              </a:tr>
              <a:tr h="383721">
                <a:tc>
                  <a:txBody>
                    <a:bodyPr/>
                    <a:lstStyle/>
                    <a:p>
                      <a:r>
                        <a:rPr lang="en-CA" sz="1400" b="1"/>
                        <a:t>Display</a:t>
                      </a:r>
                      <a:endParaRPr lang="en-CA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Steady growth, peaked at +61.5% MoM in Sep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Seasonal marketing ramp-up, retargeting strategies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74417"/>
                  </a:ext>
                </a:extLst>
              </a:tr>
              <a:tr h="431860">
                <a:tc>
                  <a:txBody>
                    <a:bodyPr/>
                    <a:lstStyle/>
                    <a:p>
                      <a:r>
                        <a:rPr lang="en-CA" sz="1400" b="1"/>
                        <a:t>Native</a:t>
                      </a:r>
                      <a:endParaRPr lang="en-CA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Decline in Q1, rebounded mid-2021 with double-digit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Q1 budget cuts followed by content-based ad focus in H2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002114"/>
                  </a:ext>
                </a:extLst>
              </a:tr>
              <a:tr h="431860">
                <a:tc>
                  <a:txBody>
                    <a:bodyPr/>
                    <a:lstStyle/>
                    <a:p>
                      <a:r>
                        <a:rPr lang="en-CA" sz="1400" b="1" dirty="0"/>
                        <a:t>Overall</a:t>
                      </a:r>
                      <a:endParaRPr lang="en-CA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Consistent growth trend from June to Sep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Post-COVID economic recovery, return of ad budgets, seasonal campaign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0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01E5-A0AC-0380-A448-F65A8331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601D2-84CE-8EDB-69E3-8503FE5D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27965"/>
            <a:ext cx="10122632" cy="406100"/>
          </a:xfrm>
        </p:spPr>
        <p:txBody>
          <a:bodyPr/>
          <a:lstStyle/>
          <a:p>
            <a:r>
              <a:rPr lang="en-US" sz="28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insights around spend data</a:t>
            </a:r>
            <a:r>
              <a:rPr lang="en-US" sz="1200" spc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(power BI)</a:t>
            </a:r>
            <a:br>
              <a:rPr lang="en-US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DD3A2-DC4D-B21B-93BF-64664DD81B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PROGRAMMATIC ADVERTISING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6F9E4-2F1F-1E3B-C448-FA9CBAD66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B032E-4F64-A42B-9140-A29036D4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245" y="0"/>
            <a:ext cx="1897706" cy="462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24F554-F9E2-9167-3A45-A291A8DC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0" y="934065"/>
            <a:ext cx="5175712" cy="3146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72740C-7AD4-4124-0B73-E2B1F677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766" y="934065"/>
            <a:ext cx="5988642" cy="30481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74FD9C-5948-7CD0-4972-BD47B49DFAF9}"/>
              </a:ext>
            </a:extLst>
          </p:cNvPr>
          <p:cNvSpPr txBox="1"/>
          <p:nvPr/>
        </p:nvSpPr>
        <p:spPr>
          <a:xfrm>
            <a:off x="1661160" y="8592049"/>
            <a:ext cx="18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84B767-31A0-8B25-3417-6BDD0E35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0" y="4439677"/>
            <a:ext cx="538359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and Display ads received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budget share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CTV accounted for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lowest share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,indicating underutilization.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Budget is heavily focused on Native and Display formats — review whether performance justifies this allocation.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45B4FE9B-B647-3729-B984-E1E11F037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906" y="4331955"/>
            <a:ext cx="56615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ads showed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 CPC%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across all quarters.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CTV remained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cost-efficient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format with &lt;1%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and Video formats maintained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 CPC%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Takeaway: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Native is increasingly expensive per click — shift spend toward more cost-efficient formats like CTV where performance is acceptable.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A5CAA3-8126-174E-50A4-1E7BB2CE3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47617"/>
            <a:ext cx="4975981" cy="3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84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36b022-23ab-478c-a7b1-8706f89c753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962B5795C9488D1CC8DEE9E7BEF8" ma:contentTypeVersion="9" ma:contentTypeDescription="Create a new document." ma:contentTypeScope="" ma:versionID="53319cf8d1f58af2a2e88f9b19f5fe04">
  <xsd:schema xmlns:xsd="http://www.w3.org/2001/XMLSchema" xmlns:xs="http://www.w3.org/2001/XMLSchema" xmlns:p="http://schemas.microsoft.com/office/2006/metadata/properties" xmlns:ns3="bd36b022-23ab-478c-a7b1-8706f89c753b" xmlns:ns4="f7150da8-1c92-43ec-ba1f-e27310082b60" targetNamespace="http://schemas.microsoft.com/office/2006/metadata/properties" ma:root="true" ma:fieldsID="ae420c5764db431c5fe33360b68a23cd" ns3:_="" ns4:_="">
    <xsd:import namespace="bd36b022-23ab-478c-a7b1-8706f89c753b"/>
    <xsd:import namespace="f7150da8-1c92-43ec-ba1f-e27310082b6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6b022-23ab-478c-a7b1-8706f89c753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150da8-1c92-43ec-ba1f-e27310082b6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7A4D31-4D65-4162-B4F7-A0ADBCCB1B65}">
  <ds:schemaRefs>
    <ds:schemaRef ds:uri="http://schemas.microsoft.com/office/2006/documentManagement/types"/>
    <ds:schemaRef ds:uri="bd36b022-23ab-478c-a7b1-8706f89c753b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7150da8-1c92-43ec-ba1f-e27310082b6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B845CDF-117C-44B3-B31B-C531A166F1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41BC36-FDAF-4E38-BD17-2F8C8613E8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6b022-23ab-478c-a7b1-8706f89c753b"/>
    <ds:schemaRef ds:uri="f7150da8-1c92-43ec-ba1f-e27310082b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2011</Words>
  <Application>Microsoft Office PowerPoint</Application>
  <PresentationFormat>Widescreen</PresentationFormat>
  <Paragraphs>232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Avenir Next LT Pro</vt:lpstr>
      <vt:lpstr>Calibri</vt:lpstr>
      <vt:lpstr>Wingdings</vt:lpstr>
      <vt:lpstr>Office Theme</vt:lpstr>
      <vt:lpstr>Programmatic advertising</vt:lpstr>
      <vt:lpstr>AGENDA</vt:lpstr>
      <vt:lpstr>Programmatic advertising</vt:lpstr>
      <vt:lpstr>RTB MECHANICS</vt:lpstr>
      <vt:lpstr>THE ADTECH LANDSCAPE</vt:lpstr>
      <vt:lpstr>StackAdapt’s Value ADDITION</vt:lpstr>
      <vt:lpstr>Data overview</vt:lpstr>
      <vt:lpstr>Spend Projections for Next 12 Months </vt:lpstr>
      <vt:lpstr>Market insights around spend data(power BI) --</vt:lpstr>
      <vt:lpstr>Market insights around spend data(power BI)  </vt:lpstr>
      <vt:lpstr>Market insights for ad category (power BI) </vt:lpstr>
      <vt:lpstr>Market insights for ad category (power BI)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JAHNAVI AKURI</dc:creator>
  <cp:lastModifiedBy>JAHNAVI AKURI</cp:lastModifiedBy>
  <cp:revision>12</cp:revision>
  <dcterms:created xsi:type="dcterms:W3CDTF">2025-04-20T16:49:36Z</dcterms:created>
  <dcterms:modified xsi:type="dcterms:W3CDTF">2025-04-23T02:16:27Z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0x0101000889962B5795C9488D1CC8DEE9E7BEF8</vt:lpwstr>
  </property>
</Properties>
</file>